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22" r:id="rId2"/>
    <p:sldId id="423" r:id="rId3"/>
    <p:sldId id="432" r:id="rId4"/>
    <p:sldId id="424" r:id="rId5"/>
    <p:sldId id="381" r:id="rId6"/>
    <p:sldId id="310" r:id="rId7"/>
    <p:sldId id="311" r:id="rId8"/>
    <p:sldId id="312" r:id="rId9"/>
    <p:sldId id="386" r:id="rId10"/>
    <p:sldId id="391" r:id="rId11"/>
    <p:sldId id="392" r:id="rId12"/>
    <p:sldId id="393" r:id="rId13"/>
    <p:sldId id="394" r:id="rId14"/>
    <p:sldId id="395" r:id="rId15"/>
    <p:sldId id="407" r:id="rId16"/>
    <p:sldId id="406" r:id="rId17"/>
    <p:sldId id="402" r:id="rId18"/>
    <p:sldId id="431" r:id="rId19"/>
    <p:sldId id="400" r:id="rId20"/>
    <p:sldId id="401" r:id="rId21"/>
    <p:sldId id="418" r:id="rId22"/>
    <p:sldId id="396" r:id="rId23"/>
    <p:sldId id="397" r:id="rId24"/>
    <p:sldId id="398" r:id="rId25"/>
    <p:sldId id="433" r:id="rId26"/>
    <p:sldId id="429" r:id="rId27"/>
    <p:sldId id="43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53175" autoAdjust="0"/>
    <p:restoredTop sz="90476" autoAdjust="0"/>
  </p:normalViewPr>
  <p:slideViewPr>
    <p:cSldViewPr>
      <p:cViewPr>
        <p:scale>
          <a:sx n="99" d="100"/>
          <a:sy n="99" d="100"/>
        </p:scale>
        <p:origin x="-72" y="-72"/>
      </p:cViewPr>
      <p:guideLst>
        <p:guide orient="horz" pos="2160"/>
        <p:guide pos="2880"/>
      </p:guideLst>
    </p:cSldViewPr>
  </p:slideViewPr>
  <p:notesTextViewPr>
    <p:cViewPr>
      <p:scale>
        <a:sx n="1" d="1"/>
        <a:sy n="1" d="1"/>
      </p:scale>
      <p:origin x="0" y="0"/>
    </p:cViewPr>
  </p:notesTextViewPr>
  <p:sorterViewPr>
    <p:cViewPr>
      <p:scale>
        <a:sx n="145" d="100"/>
        <a:sy n="145" d="100"/>
      </p:scale>
      <p:origin x="0" y="0"/>
    </p:cViewPr>
  </p:sorterViewPr>
  <p:notesViewPr>
    <p:cSldViewPr>
      <p:cViewPr>
        <p:scale>
          <a:sx n="75" d="100"/>
          <a:sy n="75" d="100"/>
        </p:scale>
        <p:origin x="-720" y="54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B23DFE-1169-744B-8A27-80EC3910BE88}" type="datetimeFigureOut">
              <a:rPr lang="en-US" smtClean="0"/>
              <a:pPr/>
              <a:t>5/20/2014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78E772-81C1-1241-9A2D-28943DEF0C83}" type="slidenum">
              <a:rPr lang="en-US" smtClean="0"/>
              <a:pPr/>
              <a:t>‹#›</a:t>
            </a:fld>
            <a:endParaRPr lang="en-US"/>
          </a:p>
        </p:txBody>
      </p:sp>
    </p:spTree>
    <p:extLst>
      <p:ext uri="{BB962C8B-B14F-4D97-AF65-F5344CB8AC3E}">
        <p14:creationId xmlns:p14="http://schemas.microsoft.com/office/powerpoint/2010/main" xmlns="" val="4207771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552697E-825B-4376-987C-728AF2EC9825}" type="datetimeFigureOut">
              <a:rPr lang="en-US"/>
              <a:pPr>
                <a:defRPr/>
              </a:pPr>
              <a:t>5/20/2014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E38F984-280B-431C-8ECC-9F3147A817ED}" type="slidenum">
              <a:rPr lang="en-US"/>
              <a:pPr>
                <a:defRPr/>
              </a:pPr>
              <a:t>‹#›</a:t>
            </a:fld>
            <a:endParaRPr lang="en-US"/>
          </a:p>
        </p:txBody>
      </p:sp>
    </p:spTree>
    <p:extLst>
      <p:ext uri="{BB962C8B-B14F-4D97-AF65-F5344CB8AC3E}">
        <p14:creationId xmlns:p14="http://schemas.microsoft.com/office/powerpoint/2010/main" xmlns="" val="2712177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38F984-280B-431C-8ECC-9F3147A817ED}" type="slidenum">
              <a:rPr lang="en-US" smtClean="0"/>
              <a:pPr>
                <a:defRPr/>
              </a:pPr>
              <a:t>1</a:t>
            </a:fld>
            <a:endParaRPr lang="en-US"/>
          </a:p>
        </p:txBody>
      </p:sp>
    </p:spTree>
    <p:extLst>
      <p:ext uri="{BB962C8B-B14F-4D97-AF65-F5344CB8AC3E}">
        <p14:creationId xmlns:p14="http://schemas.microsoft.com/office/powerpoint/2010/main" xmlns="" val="4240836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We have broken our promise</a:t>
            </a:r>
            <a:r>
              <a:rPr lang="en-US" baseline="0" dirty="0" smtClean="0"/>
              <a:t> to young people. Educators have led young people to believe that the farther they go with their education, the brighter their future prospects. Trade and vocational options have been seen as lesser, fallback learning options for those not capable of pursuing university studies. Students have heard claims the those with university degrees will make $1 million more over the span of their careers than high school graduates. Parents have perpetuated the myth, encouraging their children to go to university if they are capable. Academic curriculum in public school is based on university entrance requirements.</a:t>
            </a:r>
          </a:p>
          <a:p>
            <a:pPr eaLnBrk="1" hangingPunct="1">
              <a:spcBef>
                <a:spcPct val="0"/>
              </a:spcBef>
              <a:defRPr/>
            </a:pPr>
            <a:endParaRPr lang="en-US" baseline="0" dirty="0" smtClean="0"/>
          </a:p>
          <a:p>
            <a:pPr eaLnBrk="1" hangingPunct="1">
              <a:spcBef>
                <a:spcPct val="0"/>
              </a:spcBef>
              <a:defRPr/>
            </a:pPr>
            <a:r>
              <a:rPr lang="en-US" baseline="0" dirty="0" smtClean="0"/>
              <a:t>The reality is that the majority of university graduates are now unemployed, underemployed or mal-employed after they graduate, often mired in student loan debt, making minimum wages, unclear of their employment prospects, and unable to move out of their parental home. Increasing numbers of university graduates are returning to community college to acquire credentials employers are seeking.</a:t>
            </a:r>
          </a:p>
          <a:p>
            <a:pPr eaLnBrk="1" hangingPunct="1">
              <a:spcBef>
                <a:spcPct val="0"/>
              </a:spcBef>
              <a:defRPr/>
            </a:pPr>
            <a:endParaRPr lang="en-US" baseline="0" dirty="0" smtClean="0"/>
          </a:p>
          <a:p>
            <a:pPr eaLnBrk="1" hangingPunct="1">
              <a:spcBef>
                <a:spcPct val="0"/>
              </a:spcBef>
              <a:defRPr/>
            </a:pPr>
            <a:r>
              <a:rPr lang="en-US" baseline="0" dirty="0" smtClean="0"/>
              <a:t>Apparently sitting in a classroom of 500 students listening to someone at a podium is not providing the 21</a:t>
            </a:r>
            <a:r>
              <a:rPr lang="en-US" baseline="30000" dirty="0" smtClean="0"/>
              <a:t>st</a:t>
            </a:r>
            <a:r>
              <a:rPr lang="en-US" baseline="0" dirty="0" smtClean="0"/>
              <a:t> century skills employers are seeking.</a:t>
            </a:r>
            <a:endParaRPr lang="en-US" dirty="0" smtClean="0"/>
          </a:p>
          <a:p>
            <a:pPr eaLnBrk="1" hangingPunct="1">
              <a:spcBef>
                <a:spcPct val="0"/>
              </a:spcBef>
              <a:defRPr/>
            </a:pP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083BFEA-2F5A-4E27-85C3-2C14D8604311}"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r>
              <a:rPr lang="en-US" dirty="0" smtClean="0"/>
              <a:t>Excerpt from “How did we create such bleak prospects for Canada’s youth? Neil </a:t>
            </a:r>
            <a:r>
              <a:rPr lang="en-US" dirty="0" err="1" smtClean="0"/>
              <a:t>Sandell</a:t>
            </a:r>
            <a:r>
              <a:rPr lang="en-US" dirty="0" smtClean="0"/>
              <a:t>, Toronto</a:t>
            </a:r>
            <a:r>
              <a:rPr lang="en-US" baseline="0" dirty="0" smtClean="0"/>
              <a:t> Star, November 30, 2012.</a:t>
            </a:r>
            <a:endParaRPr lang="en-US" dirty="0" smtClean="0"/>
          </a:p>
          <a:p>
            <a:endParaRPr lang="en-US" dirty="0" smtClean="0"/>
          </a:p>
          <a:p>
            <a:r>
              <a:rPr lang="en-US" dirty="0" smtClean="0"/>
              <a:t>…. “An undergraduate degree has become the new high school diploma. What has happened is that the well educated are pushing 15- to 19-year-olds out of jobs.</a:t>
            </a:r>
          </a:p>
          <a:p>
            <a:endParaRPr lang="en-US" dirty="0" smtClean="0"/>
          </a:p>
          <a:p>
            <a:r>
              <a:rPr lang="en-US" dirty="0" smtClean="0"/>
              <a:t>Meanwhile, the underemployed university grads represent a squandering of money — theirs, their parents’, that of the public purse. Weighed down by student debt, they bide their time at jobs with no connection to their training.</a:t>
            </a:r>
            <a:r>
              <a:rPr lang="en-US" baseline="0" dirty="0" smtClean="0"/>
              <a:t> </a:t>
            </a:r>
            <a:r>
              <a:rPr lang="en-US" dirty="0" smtClean="0"/>
              <a:t>Their skills grow rusty. As time passes, employers stigmatize them. When a decent job does come up, the freshly minted graduate has the edge.</a:t>
            </a:r>
          </a:p>
          <a:p>
            <a:endParaRPr lang="en-US" dirty="0" smtClean="0"/>
          </a:p>
          <a:p>
            <a:r>
              <a:rPr lang="en-US" dirty="0" smtClean="0"/>
              <a:t>There is ample evidence that the underemployed suffer long-term reduced earnings. In the meantime, jobs in some sections of the economy go begging because of a shortage of people with the right skills. </a:t>
            </a:r>
            <a:r>
              <a:rPr lang="en-US" smtClean="0"/>
              <a:t>…”</a:t>
            </a: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083BFEA-2F5A-4E27-85C3-2C14D8604311}" type="slidenum">
              <a:rPr lang="en-US" smtClean="0">
                <a:latin typeface="Calibri" pitchFamily="34" charset="0"/>
              </a:rPr>
              <a:pPr eaLnBrk="1" fontAlgn="base" hangingPunct="1">
                <a:spcBef>
                  <a:spcPct val="0"/>
                </a:spcBef>
                <a:spcAft>
                  <a:spcPct val="0"/>
                </a:spcAft>
              </a:pPr>
              <a:t>11</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can’t find people with the skills they need, even among recent university graduates. The recent</a:t>
            </a:r>
            <a:r>
              <a:rPr lang="en-US" baseline="0" dirty="0" smtClean="0"/>
              <a:t> student unrest in Quebec will spill into other jurisdictions if universities and colleges continue to raise there tuitions without committing to equipping students with the 21</a:t>
            </a:r>
            <a:r>
              <a:rPr lang="en-US" baseline="30000" dirty="0" smtClean="0"/>
              <a:t>st</a:t>
            </a:r>
            <a:r>
              <a:rPr lang="en-US" baseline="0" dirty="0" smtClean="0"/>
              <a:t> century skills and competencies they need for immediate career success when they graduate.</a:t>
            </a:r>
            <a:endParaRPr lang="en-US" dirty="0"/>
          </a:p>
        </p:txBody>
      </p:sp>
      <p:sp>
        <p:nvSpPr>
          <p:cNvPr id="4" name="Slide Number Placeholder 3"/>
          <p:cNvSpPr>
            <a:spLocks noGrp="1"/>
          </p:cNvSpPr>
          <p:nvPr>
            <p:ph type="sldNum" sz="quarter" idx="10"/>
          </p:nvPr>
        </p:nvSpPr>
        <p:spPr/>
        <p:txBody>
          <a:bodyPr/>
          <a:lstStyle/>
          <a:p>
            <a:pPr>
              <a:defRPr/>
            </a:pPr>
            <a:fld id="{2E38F984-280B-431C-8ECC-9F3147A817ED}" type="slidenum">
              <a:rPr lang="en-US" smtClean="0"/>
              <a:pPr>
                <a:defRPr/>
              </a:pPr>
              <a:t>12</a:t>
            </a:fld>
            <a:endParaRPr lang="en-US"/>
          </a:p>
        </p:txBody>
      </p:sp>
    </p:spTree>
    <p:extLst>
      <p:ext uri="{BB962C8B-B14F-4D97-AF65-F5344CB8AC3E}">
        <p14:creationId xmlns:p14="http://schemas.microsoft.com/office/powerpoint/2010/main" xmlns="" val="2483454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38F984-280B-431C-8ECC-9F3147A817ED}" type="slidenum">
              <a:rPr lang="en-US" smtClean="0"/>
              <a:pPr>
                <a:defRPr/>
              </a:pPr>
              <a:t>20</a:t>
            </a:fld>
            <a:endParaRPr lang="en-US"/>
          </a:p>
        </p:txBody>
      </p:sp>
    </p:spTree>
    <p:extLst>
      <p:ext uri="{BB962C8B-B14F-4D97-AF65-F5344CB8AC3E}">
        <p14:creationId xmlns:p14="http://schemas.microsoft.com/office/powerpoint/2010/main" xmlns="" val="417033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Politicians</a:t>
            </a:r>
            <a:r>
              <a:rPr lang="en-US" baseline="0" dirty="0" smtClean="0"/>
              <a:t> around the world will increasingly focus on providing good jobs for their constituents as their top priority. The education system is going to have to re-orient itself to the primary goal of preparing students to graduate seamlessly into good jobs. </a:t>
            </a:r>
            <a:endParaRPr lang="en-US" dirty="0"/>
          </a:p>
        </p:txBody>
      </p:sp>
      <p:sp>
        <p:nvSpPr>
          <p:cNvPr id="4" name="Slide Number Placeholder 3"/>
          <p:cNvSpPr>
            <a:spLocks noGrp="1"/>
          </p:cNvSpPr>
          <p:nvPr>
            <p:ph type="sldNum" sz="quarter" idx="10"/>
          </p:nvPr>
        </p:nvSpPr>
        <p:spPr/>
        <p:txBody>
          <a:bodyPr/>
          <a:lstStyle/>
          <a:p>
            <a:pPr>
              <a:defRPr/>
            </a:pPr>
            <a:fld id="{2E38F984-280B-431C-8ECC-9F3147A817ED}" type="slidenum">
              <a:rPr lang="en-US" smtClean="0"/>
              <a:pPr>
                <a:defRPr/>
              </a:pPr>
              <a:t>25</a:t>
            </a:fld>
            <a:endParaRPr lang="en-US"/>
          </a:p>
        </p:txBody>
      </p:sp>
    </p:spTree>
    <p:extLst>
      <p:ext uri="{BB962C8B-B14F-4D97-AF65-F5344CB8AC3E}">
        <p14:creationId xmlns:p14="http://schemas.microsoft.com/office/powerpoint/2010/main" xmlns="" val="306718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b="1" dirty="0" smtClean="0"/>
              <a:t>Founders graduated from university and realized they still had to figure out what they wanted to do with their lives. </a:t>
            </a:r>
          </a:p>
          <a:p>
            <a:pPr eaLnBrk="1" hangingPunct="1">
              <a:spcBef>
                <a:spcPct val="0"/>
              </a:spcBef>
              <a:defRPr/>
            </a:pPr>
            <a:endParaRPr lang="en-US" dirty="0" smtClean="0"/>
          </a:p>
          <a:p>
            <a:pPr marL="171450" indent="-171450" eaLnBrk="1" hangingPunct="1">
              <a:spcBef>
                <a:spcPct val="0"/>
              </a:spcBef>
              <a:buFont typeface="Arial" pitchFamily="34" charset="0"/>
              <a:buChar char="•"/>
              <a:defRPr/>
            </a:pPr>
            <a:r>
              <a:rPr lang="en-US" dirty="0" smtClean="0"/>
              <a:t>Uncovered a passion to help students to chart their future paths so they could get the most out of school, their careers and life.</a:t>
            </a:r>
          </a:p>
          <a:p>
            <a:pPr eaLnBrk="1" hangingPunct="1">
              <a:spcBef>
                <a:spcPct val="0"/>
              </a:spcBef>
              <a:defRPr/>
            </a:pPr>
            <a:endParaRPr lang="en-US" dirty="0" smtClean="0"/>
          </a:p>
          <a:p>
            <a:pPr eaLnBrk="1" hangingPunct="1">
              <a:spcBef>
                <a:spcPct val="0"/>
              </a:spcBef>
              <a:defRPr/>
            </a:pPr>
            <a:r>
              <a:rPr lang="en-US" b="1" i="1" dirty="0" smtClean="0"/>
              <a:t>PROVEN</a:t>
            </a:r>
            <a:r>
              <a:rPr lang="en-US" dirty="0" smtClean="0"/>
              <a:t> -  in over 20,000 schools. </a:t>
            </a:r>
            <a:r>
              <a:rPr lang="en-CA" dirty="0" smtClean="0"/>
              <a:t>we support more students, parents, and educators than any other career development tool in North America</a:t>
            </a:r>
            <a:endParaRPr lang="en-US" dirty="0" smtClean="0"/>
          </a:p>
          <a:p>
            <a:pPr eaLnBrk="1" hangingPunct="1">
              <a:spcBef>
                <a:spcPct val="0"/>
              </a:spcBef>
              <a:defRPr/>
            </a:pPr>
            <a:endParaRPr lang="en-US" dirty="0" smtClean="0"/>
          </a:p>
          <a:p>
            <a:pPr eaLnBrk="1" hangingPunct="1">
              <a:spcBef>
                <a:spcPct val="0"/>
              </a:spcBef>
              <a:defRPr/>
            </a:pPr>
            <a:r>
              <a:rPr lang="en-US" b="1" i="1" dirty="0" smtClean="0"/>
              <a:t>ACTIVE</a:t>
            </a:r>
            <a:r>
              <a:rPr lang="en-US" dirty="0" smtClean="0"/>
              <a:t> - and vibrant online community, with over 5 million page views per day.</a:t>
            </a:r>
          </a:p>
          <a:p>
            <a:pPr eaLnBrk="1" hangingPunct="1">
              <a:spcBef>
                <a:spcPct val="0"/>
              </a:spcBef>
              <a:defRPr/>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F3F7F9-E813-4850-B467-D0F98BED7824}" type="slidenum">
              <a:rPr lang="en-US" smtClean="0"/>
              <a:pPr fontAlgn="base">
                <a:spcBef>
                  <a:spcPct val="0"/>
                </a:spcBef>
                <a:spcAft>
                  <a:spcPct val="0"/>
                </a:spcAft>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b="1" dirty="0" smtClean="0"/>
              <a:t>Founders graduated from university and realized they still had to figure out what they wanted to do with their lives. </a:t>
            </a:r>
          </a:p>
          <a:p>
            <a:pPr eaLnBrk="1" hangingPunct="1">
              <a:spcBef>
                <a:spcPct val="0"/>
              </a:spcBef>
              <a:defRPr/>
            </a:pPr>
            <a:endParaRPr lang="en-US" dirty="0" smtClean="0"/>
          </a:p>
          <a:p>
            <a:pPr marL="171450" indent="-171450" eaLnBrk="1" hangingPunct="1">
              <a:spcBef>
                <a:spcPct val="0"/>
              </a:spcBef>
              <a:buFont typeface="Arial" pitchFamily="34" charset="0"/>
              <a:buChar char="•"/>
              <a:defRPr/>
            </a:pPr>
            <a:r>
              <a:rPr lang="en-US" dirty="0" smtClean="0"/>
              <a:t>Uncovered a passion to help students to chart their future paths so they could get the most out of school, their careers and life.</a:t>
            </a:r>
          </a:p>
          <a:p>
            <a:pPr eaLnBrk="1" hangingPunct="1">
              <a:spcBef>
                <a:spcPct val="0"/>
              </a:spcBef>
              <a:defRPr/>
            </a:pPr>
            <a:endParaRPr lang="en-US" dirty="0" smtClean="0"/>
          </a:p>
          <a:p>
            <a:pPr eaLnBrk="1" hangingPunct="1">
              <a:spcBef>
                <a:spcPct val="0"/>
              </a:spcBef>
              <a:defRPr/>
            </a:pPr>
            <a:r>
              <a:rPr lang="en-US" b="1" i="1" dirty="0" smtClean="0"/>
              <a:t>PROVEN</a:t>
            </a:r>
            <a:r>
              <a:rPr lang="en-US" dirty="0" smtClean="0"/>
              <a:t> -  in over 20,000 schools. </a:t>
            </a:r>
            <a:r>
              <a:rPr lang="en-CA" dirty="0" smtClean="0"/>
              <a:t>we support more students, parents, and educators than any other career development tool in North America</a:t>
            </a:r>
            <a:endParaRPr lang="en-US" dirty="0" smtClean="0"/>
          </a:p>
          <a:p>
            <a:pPr eaLnBrk="1" hangingPunct="1">
              <a:spcBef>
                <a:spcPct val="0"/>
              </a:spcBef>
              <a:defRPr/>
            </a:pPr>
            <a:endParaRPr lang="en-US" dirty="0" smtClean="0"/>
          </a:p>
          <a:p>
            <a:pPr eaLnBrk="1" hangingPunct="1">
              <a:spcBef>
                <a:spcPct val="0"/>
              </a:spcBef>
              <a:defRPr/>
            </a:pPr>
            <a:r>
              <a:rPr lang="en-US" b="1" i="1" dirty="0" smtClean="0"/>
              <a:t>ACTIVE</a:t>
            </a:r>
            <a:r>
              <a:rPr lang="en-US" dirty="0" smtClean="0"/>
              <a:t> - and vibrant online community, with over 5 million page views per day.</a:t>
            </a:r>
          </a:p>
          <a:p>
            <a:pPr eaLnBrk="1" hangingPunct="1">
              <a:spcBef>
                <a:spcPct val="0"/>
              </a:spcBef>
              <a:defRPr/>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F3F7F9-E813-4850-B467-D0F98BED7824}" type="slidenum">
              <a:rPr lang="en-US" smtClean="0"/>
              <a:pPr fontAlgn="base">
                <a:spcBef>
                  <a:spcPct val="0"/>
                </a:spcBef>
                <a:spcAft>
                  <a:spcPct val="0"/>
                </a:spcAft>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Our Mission here at Career Cruising is straightforward.</a:t>
            </a:r>
          </a:p>
          <a:p>
            <a:pPr eaLnBrk="1" hangingPunct="1">
              <a:spcBef>
                <a:spcPct val="0"/>
              </a:spcBef>
            </a:pPr>
            <a:endParaRPr lang="en-US" b="1" smtClean="0"/>
          </a:p>
          <a:p>
            <a:pPr eaLnBrk="1" hangingPunct="1">
              <a:spcBef>
                <a:spcPct val="0"/>
              </a:spcBef>
            </a:pPr>
            <a:r>
              <a:rPr lang="en-US" smtClean="0"/>
              <a:t>It drives everything we develop. You will also experience our commitment to you and your students when you interact with our staff.</a:t>
            </a:r>
          </a:p>
          <a:p>
            <a:pPr eaLnBrk="1" hangingPunct="1">
              <a:spcBef>
                <a:spcPct val="0"/>
              </a:spcBef>
            </a:pPr>
            <a:endParaRPr lang="en-US" smtClean="0"/>
          </a:p>
          <a:p>
            <a:pPr eaLnBrk="1" hangingPunct="1">
              <a:spcBef>
                <a:spcPct val="0"/>
              </a:spcBef>
            </a:pPr>
            <a:r>
              <a:rPr lang="en-US" u="sng" smtClean="0"/>
              <a:t>State the mission out loud.</a:t>
            </a:r>
          </a:p>
          <a:p>
            <a:pPr eaLnBrk="1" hangingPunct="1">
              <a:spcBef>
                <a:spcPct val="0"/>
              </a:spcBef>
            </a:pPr>
            <a:endParaRPr lang="en-US" smtClean="0"/>
          </a:p>
          <a:p>
            <a:pPr eaLnBrk="1" hangingPunct="1">
              <a:spcBef>
                <a:spcPct val="0"/>
              </a:spcBef>
            </a:pPr>
            <a:r>
              <a:rPr lang="en-US" smtClean="0"/>
              <a:t>TIP:  In preparation for the presentation, visit the school’s website. If there mission is posted, it is a good place to reference their mission, point out how they are similar or how the Career Cruising mission can support their mission or initiatives that you saw on their site.</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3012F5-A230-4900-9967-A5671287C091}" type="slidenum">
              <a:rPr lang="en-US" smtClean="0"/>
              <a:pPr fontAlgn="base">
                <a:spcBef>
                  <a:spcPct val="0"/>
                </a:spcBef>
                <a:spcAft>
                  <a:spcPct val="0"/>
                </a:spcAft>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Politicians</a:t>
            </a:r>
            <a:r>
              <a:rPr lang="en-US" baseline="0" dirty="0" smtClean="0"/>
              <a:t> around the world will increasingly focus on providing good jobs for their constituents as their top priority. The education system is going to have to re-orient itself to the primary goal of preparing students to graduate seamlessly into good jobs. </a:t>
            </a:r>
            <a:endParaRPr lang="en-US" dirty="0"/>
          </a:p>
        </p:txBody>
      </p:sp>
      <p:sp>
        <p:nvSpPr>
          <p:cNvPr id="4" name="Slide Number Placeholder 3"/>
          <p:cNvSpPr>
            <a:spLocks noGrp="1"/>
          </p:cNvSpPr>
          <p:nvPr>
            <p:ph type="sldNum" sz="quarter" idx="10"/>
          </p:nvPr>
        </p:nvSpPr>
        <p:spPr/>
        <p:txBody>
          <a:bodyPr/>
          <a:lstStyle/>
          <a:p>
            <a:pPr>
              <a:defRPr/>
            </a:pPr>
            <a:fld id="{2E38F984-280B-431C-8ECC-9F3147A817ED}" type="slidenum">
              <a:rPr lang="en-US" smtClean="0"/>
              <a:pPr>
                <a:defRPr/>
              </a:pPr>
              <a:t>5</a:t>
            </a:fld>
            <a:endParaRPr lang="en-US"/>
          </a:p>
        </p:txBody>
      </p:sp>
    </p:spTree>
    <p:extLst>
      <p:ext uri="{BB962C8B-B14F-4D97-AF65-F5344CB8AC3E}">
        <p14:creationId xmlns:p14="http://schemas.microsoft.com/office/powerpoint/2010/main" xmlns="" val="306718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1" charset="-128"/>
              </a:rPr>
              <a:t>Megatrend 4: Unprepared Workforce</a:t>
            </a:r>
            <a:endParaRPr lang="en-US" dirty="0" smtClean="0">
              <a:ea typeface="ＭＳ Ｐゴシック" pitchFamily="-1" charset="-128"/>
            </a:endParaRPr>
          </a:p>
          <a:p>
            <a:endParaRPr lang="en-US" dirty="0" smtClean="0">
              <a:ea typeface="ＭＳ Ｐゴシック" pitchFamily="-1" charset="-128"/>
            </a:endParaRPr>
          </a:p>
          <a:p>
            <a:r>
              <a:rPr lang="en-US" dirty="0" smtClean="0">
                <a:ea typeface="ＭＳ Ｐゴシック" pitchFamily="-1" charset="-128"/>
              </a:rPr>
              <a:t>In raw numbers, the biggest workforce challenge is upgrading the skills of current workers and adult job seekers. Few employers are investing adequately in employee career management and training. Workers themselves are not investing adequately in upgrading their skills. If their employer provides inadequate skills upgrading opportunities, few can quit work for an extended period to upgrade their skills.</a:t>
            </a:r>
          </a:p>
          <a:p>
            <a:endParaRPr lang="en-US" dirty="0" smtClean="0">
              <a:ea typeface="ＭＳ Ｐゴシック" pitchFamily="-1" charset="-128"/>
            </a:endParaRPr>
          </a:p>
          <a:p>
            <a:r>
              <a:rPr lang="en-US" dirty="0" smtClean="0">
                <a:ea typeface="ＭＳ Ｐゴシック" pitchFamily="-1" charset="-128"/>
              </a:rPr>
              <a:t>If we focus on youth now in the educational pipeline, we will see in the next few slides that we are failing a majority students who believe what they have been told by their parents and educators, that a good education will assure good career prospects.</a:t>
            </a:r>
          </a:p>
          <a:p>
            <a:pPr eaLnBrk="1" hangingPunct="1">
              <a:spcBef>
                <a:spcPct val="0"/>
              </a:spcBef>
              <a:defRPr/>
            </a:pP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083BFEA-2F5A-4E27-85C3-2C14D8604311}"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1" charset="2"/>
              <a:buNone/>
            </a:pPr>
            <a:r>
              <a:rPr lang="en-GB" sz="2400" b="0" dirty="0" smtClean="0">
                <a:solidFill>
                  <a:schemeClr val="bg1">
                    <a:lumMod val="50000"/>
                  </a:schemeClr>
                </a:solidFill>
                <a:effectLst/>
                <a:latin typeface="+mn-lt"/>
              </a:rPr>
              <a:t>60% of HS grads (47%) register immediately for post-secondary programs (King, 2009, Who Doesn’t Go To Post-Secondary Education?)</a:t>
            </a:r>
          </a:p>
          <a:p>
            <a:pPr>
              <a:buFont typeface="Wingdings" pitchFamily="-1" charset="2"/>
              <a:buChar char="ü"/>
            </a:pPr>
            <a:endParaRPr lang="en-GB" sz="2400" b="0" dirty="0" smtClean="0">
              <a:solidFill>
                <a:schemeClr val="bg1">
                  <a:lumMod val="50000"/>
                </a:schemeClr>
              </a:solidFill>
              <a:effectLst/>
              <a:latin typeface="+mn-lt"/>
            </a:endParaRPr>
          </a:p>
          <a:p>
            <a:pPr>
              <a:buFont typeface="Wingdings" pitchFamily="-1" charset="2"/>
              <a:buNone/>
            </a:pPr>
            <a:r>
              <a:rPr lang="en-GB" sz="2400" b="0" dirty="0" smtClean="0">
                <a:solidFill>
                  <a:schemeClr val="bg1">
                    <a:lumMod val="50000"/>
                  </a:schemeClr>
                </a:solidFill>
                <a:effectLst/>
                <a:latin typeface="+mn-lt"/>
              </a:rPr>
              <a:t>25% of post-secondary students dropout by the end of the first year. A similar </a:t>
            </a:r>
            <a:r>
              <a:rPr lang="en-GB" sz="2400" b="0" dirty="0" err="1" smtClean="0">
                <a:solidFill>
                  <a:schemeClr val="bg1">
                    <a:lumMod val="50000"/>
                  </a:schemeClr>
                </a:solidFill>
                <a:effectLst/>
                <a:latin typeface="+mn-lt"/>
              </a:rPr>
              <a:t>percent</a:t>
            </a:r>
            <a:r>
              <a:rPr lang="en-GB" sz="2400" b="0" dirty="0" smtClean="0">
                <a:solidFill>
                  <a:schemeClr val="bg1">
                    <a:lumMod val="50000"/>
                  </a:schemeClr>
                </a:solidFill>
                <a:effectLst/>
                <a:latin typeface="+mn-lt"/>
              </a:rPr>
              <a:t> change programs or majors (Miner, 2010, People Without Jobs, Jobs Without People)</a:t>
            </a:r>
            <a:endParaRPr lang="en-US" sz="2400" b="0" dirty="0" smtClean="0">
              <a:solidFill>
                <a:schemeClr val="bg1">
                  <a:lumMod val="50000"/>
                </a:schemeClr>
              </a:solidFill>
              <a:effectLst/>
              <a:latin typeface="+mn-lt"/>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083BFEA-2F5A-4E27-85C3-2C14D8604311}"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dirty="0" smtClean="0">
                <a:solidFill>
                  <a:schemeClr val="bg1"/>
                </a:solidFill>
                <a:effectLst>
                  <a:outerShdw blurRad="38100" dist="38100" dir="2700000" algn="tl">
                    <a:srgbClr val="000000"/>
                  </a:outerShdw>
                </a:effectLst>
                <a:latin typeface="Arial" charset="0"/>
              </a:rPr>
              <a:t>Of 100 students in the educational pipeline in grade 9 each year …</a:t>
            </a:r>
          </a:p>
          <a:p>
            <a:pPr eaLnBrk="1" hangingPunct="1"/>
            <a:endParaRPr lang="en-US" sz="1100" b="0" dirty="0" smtClean="0">
              <a:solidFill>
                <a:schemeClr val="bg1"/>
              </a:solidFill>
              <a:effectLst>
                <a:outerShdw blurRad="38100" dist="38100" dir="2700000" algn="tl">
                  <a:srgbClr val="000000"/>
                </a:outerShdw>
              </a:effectLst>
              <a:latin typeface="Arial" charset="0"/>
            </a:endParaRPr>
          </a:p>
          <a:p>
            <a:pPr eaLnBrk="1" hangingPunct="1">
              <a:buFont typeface="Wingdings" pitchFamily="-1" charset="2"/>
              <a:buChar char="ü"/>
            </a:pPr>
            <a:r>
              <a:rPr lang="en-US" b="0" dirty="0" smtClean="0">
                <a:solidFill>
                  <a:schemeClr val="bg1"/>
                </a:solidFill>
                <a:effectLst>
                  <a:outerShdw blurRad="38100" dist="38100" dir="2700000" algn="tl">
                    <a:srgbClr val="000000"/>
                  </a:outerShdw>
                </a:effectLst>
                <a:latin typeface="Arial" charset="0"/>
              </a:rPr>
              <a:t>  29 will graduate on schedule with a post-secondary degree, diploma or certificate</a:t>
            </a:r>
          </a:p>
          <a:p>
            <a:pPr eaLnBrk="1" hangingPunct="1"/>
            <a:endParaRPr lang="en-US" b="0" dirty="0" smtClean="0">
              <a:solidFill>
                <a:schemeClr val="bg1"/>
              </a:solidFill>
              <a:effectLst>
                <a:outerShdw blurRad="38100" dist="38100" dir="2700000" algn="tl">
                  <a:srgbClr val="000000"/>
                </a:outerShdw>
              </a:effectLst>
              <a:latin typeface="Arial" charset="0"/>
            </a:endParaRPr>
          </a:p>
          <a:p>
            <a:pPr eaLnBrk="1" hangingPunct="1">
              <a:buFont typeface="Wingdings" pitchFamily="-1" charset="2"/>
              <a:buChar char="ü"/>
            </a:pPr>
            <a:r>
              <a:rPr lang="en-US" b="0" dirty="0" smtClean="0">
                <a:solidFill>
                  <a:schemeClr val="bg1"/>
                </a:solidFill>
                <a:effectLst>
                  <a:outerShdw blurRad="38100" dist="38100" dir="2700000" algn="tl">
                    <a:srgbClr val="000000"/>
                  </a:outerShdw>
                </a:effectLst>
                <a:latin typeface="Arial" charset="0"/>
              </a:rPr>
              <a:t>  50% will not be in jobs directly related to their majors 2 years after graduation </a:t>
            </a:r>
            <a:r>
              <a:rPr lang="en-US" sz="1050" b="0" dirty="0" smtClean="0">
                <a:solidFill>
                  <a:schemeClr val="bg1"/>
                </a:solidFill>
                <a:effectLst>
                  <a:outerShdw blurRad="38100" dist="38100" dir="2700000" algn="tl">
                    <a:srgbClr val="000000"/>
                  </a:outerShdw>
                </a:effectLst>
                <a:latin typeface="Arial" charset="0"/>
              </a:rPr>
              <a:t>(Statistics Canada and Human Resources &amp; Skills Development Canada, School Leavers Survey) – “Mal-employed”</a:t>
            </a:r>
          </a:p>
          <a:p>
            <a:pPr eaLnBrk="1" hangingPunct="1">
              <a:buFont typeface="Wingdings" pitchFamily="-1" charset="2"/>
              <a:buChar char="ü"/>
            </a:pPr>
            <a:endParaRPr lang="en-US" sz="1050" b="0" dirty="0" smtClean="0">
              <a:solidFill>
                <a:schemeClr val="bg1"/>
              </a:solidFill>
              <a:effectLst>
                <a:outerShdw blurRad="38100" dist="38100" dir="2700000" algn="tl">
                  <a:srgbClr val="000000"/>
                </a:outerShdw>
              </a:effectLst>
              <a:latin typeface="Arial" charset="0"/>
            </a:endParaRPr>
          </a:p>
          <a:p>
            <a:pPr eaLnBrk="1" hangingPunct="1">
              <a:buFont typeface="Wingdings" pitchFamily="-1" charset="2"/>
              <a:buChar char="ü"/>
            </a:pPr>
            <a:r>
              <a:rPr lang="en-US" sz="1050" b="0" dirty="0" smtClean="0">
                <a:solidFill>
                  <a:schemeClr val="bg1"/>
                </a:solidFill>
                <a:effectLst>
                  <a:outerShdw blurRad="38100" dist="38100" dir="2700000" algn="tl">
                    <a:srgbClr val="000000"/>
                  </a:outerShdw>
                </a:effectLst>
                <a:latin typeface="Arial" charset="0"/>
              </a:rPr>
              <a:t>  By 2031 about 77% of the workforce will require a post-secondary education or training (Jobs of the Future: Options and Opportunities, Rick Miner, PhD, March 2012)</a:t>
            </a:r>
          </a:p>
          <a:p>
            <a:pPr eaLnBrk="1" hangingPunct="1"/>
            <a:endParaRPr lang="en-US" sz="1100" b="0" dirty="0" smtClean="0">
              <a:solidFill>
                <a:schemeClr val="bg1"/>
              </a:solidFill>
              <a:effectLst>
                <a:outerShdw blurRad="38100" dist="38100" dir="2700000" algn="tl">
                  <a:srgbClr val="000000"/>
                </a:outerShdw>
              </a:effectLst>
              <a:latin typeface="Arial" charset="0"/>
            </a:endParaRPr>
          </a:p>
          <a:p>
            <a:pPr eaLnBrk="1" hangingPunct="1">
              <a:buFont typeface="Wingdings" pitchFamily="-1" charset="2"/>
              <a:buChar char="ü"/>
            </a:pPr>
            <a:r>
              <a:rPr lang="en-US" b="0" dirty="0" smtClean="0">
                <a:solidFill>
                  <a:schemeClr val="bg1"/>
                </a:solidFill>
                <a:effectLst>
                  <a:outerShdw blurRad="38100" dist="38100" dir="2700000" algn="tl">
                    <a:srgbClr val="000000"/>
                  </a:outerShdw>
                </a:effectLst>
                <a:latin typeface="Arial" charset="0"/>
              </a:rPr>
              <a:t>  Many carry heavy student loan debt with unclear employment prospects and career goals</a:t>
            </a:r>
          </a:p>
          <a:p>
            <a:pPr eaLnBrk="1" hangingPunct="1">
              <a:buFont typeface="Wingdings" pitchFamily="-1" charset="2"/>
              <a:buChar char="ü"/>
            </a:pPr>
            <a:endParaRPr lang="en-US" b="0" dirty="0" smtClean="0">
              <a:solidFill>
                <a:schemeClr val="bg1"/>
              </a:solidFill>
              <a:effectLst>
                <a:outerShdw blurRad="38100" dist="38100" dir="2700000" algn="tl">
                  <a:srgbClr val="000000"/>
                </a:outerShdw>
              </a:effectLst>
              <a:latin typeface="Arial" charset="0"/>
            </a:endParaRPr>
          </a:p>
          <a:p>
            <a:r>
              <a:rPr lang="en-US" sz="1200" b="0" kern="1200" dirty="0" smtClean="0">
                <a:solidFill>
                  <a:schemeClr val="tx1"/>
                </a:solidFill>
                <a:effectLst/>
                <a:latin typeface="+mn-lt"/>
                <a:ea typeface="+mn-ea"/>
                <a:cs typeface="+mn-cs"/>
              </a:rPr>
              <a:t>Few educational institutions consider helping students imagine and prepare for successful employment trajectories beyond education among their responsibilities. Many perpetuate what has become a broken promise that university will guarantee substantially more income and a better life than “lesser” educational and training alternatives. Yet, the majority of today’s youth exit the educational system into unemployment, underemployment, or mal-employment, often mired in student loan debt and confusion about immediate career prospects. Too many students, even those with university degrees, begin their careers in minimum wage jobs unrelated to their studies, with little prospect of paying off their student loans let alone buying a car and home and beginning a fulfilling adult life.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Given the coming exodus of high-end talent boomers will take with them into retirement, and the increasingly inadequate supply of young talent, ensuring youth exit the educational pipeline into early career success has become an economic and social imperative.</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Today’s students need higher skill levels than any cohort before them. Yet, key 21</a:t>
            </a:r>
            <a:r>
              <a:rPr lang="en-US" sz="1200" b="0" kern="1200" baseline="30000" dirty="0" smtClean="0">
                <a:solidFill>
                  <a:schemeClr val="tx1"/>
                </a:solidFill>
                <a:effectLst/>
                <a:latin typeface="+mn-lt"/>
                <a:ea typeface="+mn-ea"/>
                <a:cs typeface="+mn-cs"/>
              </a:rPr>
              <a:t>st</a:t>
            </a:r>
            <a:r>
              <a:rPr lang="en-US" sz="1200" b="0" kern="1200" dirty="0" smtClean="0">
                <a:solidFill>
                  <a:schemeClr val="tx1"/>
                </a:solidFill>
                <a:effectLst/>
                <a:latin typeface="+mn-lt"/>
                <a:ea typeface="+mn-ea"/>
                <a:cs typeface="+mn-cs"/>
              </a:rPr>
              <a:t> century “essential” skills employers now insist upon are not in core curriculum in most secondary and postsecondary programs. Many students fail to see personal relevance in traditional academic curricula, thus they are not fully engaged in their learning and are underachieving. </a:t>
            </a:r>
            <a:endParaRPr lang="en-US" sz="1200" b="0" kern="1200" dirty="0">
              <a:solidFill>
                <a:schemeClr val="tx1"/>
              </a:solidFill>
              <a:effectLst/>
              <a:latin typeface="+mn-lt"/>
              <a:ea typeface="+mn-ea"/>
              <a:cs typeface="+mn-cs"/>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083BFEA-2F5A-4E27-85C3-2C14D8604311}" type="slidenum">
              <a:rPr lang="en-US" smtClean="0">
                <a:latin typeface="Calibri" pitchFamily="34" charset="0"/>
              </a:rPr>
              <a:pPr eaLnBrk="1" fontAlgn="base" hangingPunct="1">
                <a:spcBef>
                  <a:spcPct val="0"/>
                </a:spcBef>
                <a:spcAft>
                  <a:spcPct val="0"/>
                </a:spcAft>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Pathways to Prosperity,</a:t>
            </a:r>
            <a:r>
              <a:rPr lang="en-US" baseline="0" dirty="0" smtClean="0"/>
              <a:t> from the Harvard Graduate School of Education is a comprehensive picture of the process of transitioning education to life in contemporary America. Among its many profound findings is the quote on the screen. Growth has only been occurring since the early 1980’s in jobs requiring at least some level of post-secondary education. Yes, it is still possible to get a job with a high school education of less, but there prospect are diminishing in a workforce characterized by accelerating technological innovation.</a:t>
            </a:r>
          </a:p>
          <a:p>
            <a:pPr eaLnBrk="1" hangingPunct="1"/>
            <a:endParaRPr lang="en-US" baseline="0" dirty="0" smtClean="0"/>
          </a:p>
          <a:p>
            <a:pPr eaLnBrk="1" hangingPunct="1"/>
            <a:r>
              <a:rPr lang="en-US" baseline="0" dirty="0" smtClean="0"/>
              <a:t>So, </a:t>
            </a:r>
            <a:r>
              <a:rPr lang="en-US" b="1" baseline="0" dirty="0" smtClean="0"/>
              <a:t>all</a:t>
            </a:r>
            <a:r>
              <a:rPr lang="en-US" baseline="0" dirty="0" smtClean="0"/>
              <a:t> opportunity growth is occurring in jobs requiring postsecondary education (i.e., trades certifications, apprenticeship, college, university). Yet, at present 29 percent of students are exiting the educational system on time with some level of postsecondary certification. We are setting up the vast majority of youth for a rocky initial stage of the career journey. </a:t>
            </a: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083BFEA-2F5A-4E27-85C3-2C14D8604311}" type="slidenum">
              <a:rPr lang="en-US" smtClean="0">
                <a:latin typeface="Calibri" pitchFamily="34" charset="0"/>
              </a:rPr>
              <a:pPr eaLnBrk="1" fontAlgn="base" hangingPunct="1">
                <a:spcBef>
                  <a:spcPct val="0"/>
                </a:spcBef>
                <a:spcAft>
                  <a:spcPct val="0"/>
                </a:spcAft>
              </a:pPr>
              <a:t>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601710-3989-4EB7-9DBD-E69CA331F5F2}" type="datetimeFigureOut">
              <a:rPr lang="en-US"/>
              <a:pPr>
                <a:defRPr/>
              </a:pPr>
              <a:t>5/20/2014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55B631-817B-41ED-B7FB-CD1A26E90AC6}" type="slidenum">
              <a:rPr lang="en-US"/>
              <a:pPr>
                <a:defRPr/>
              </a:pPr>
              <a:t>‹#›</a:t>
            </a:fld>
            <a:endParaRPr lang="en-US"/>
          </a:p>
        </p:txBody>
      </p:sp>
    </p:spTree>
    <p:extLst>
      <p:ext uri="{BB962C8B-B14F-4D97-AF65-F5344CB8AC3E}">
        <p14:creationId xmlns:p14="http://schemas.microsoft.com/office/powerpoint/2010/main" xmlns="" val="426063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64B118-FDD0-485A-B233-13858930D70F}" type="datetimeFigureOut">
              <a:rPr lang="en-US"/>
              <a:pPr>
                <a:defRPr/>
              </a:pPr>
              <a:t>5/20/2014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5131BF-D079-41F5-8CA7-E01899C71DCB}" type="slidenum">
              <a:rPr lang="en-US"/>
              <a:pPr>
                <a:defRPr/>
              </a:pPr>
              <a:t>‹#›</a:t>
            </a:fld>
            <a:endParaRPr lang="en-US"/>
          </a:p>
        </p:txBody>
      </p:sp>
    </p:spTree>
    <p:extLst>
      <p:ext uri="{BB962C8B-B14F-4D97-AF65-F5344CB8AC3E}">
        <p14:creationId xmlns:p14="http://schemas.microsoft.com/office/powerpoint/2010/main" xmlns="" val="335308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84346A-DD09-4EA6-A83F-AE68BA84098E}" type="datetimeFigureOut">
              <a:rPr lang="en-US"/>
              <a:pPr>
                <a:defRPr/>
              </a:pPr>
              <a:t>5/20/2014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F94E34-7510-4AD7-97A9-839F6D3B0A8B}" type="slidenum">
              <a:rPr lang="en-US"/>
              <a:pPr>
                <a:defRPr/>
              </a:pPr>
              <a:t>‹#›</a:t>
            </a:fld>
            <a:endParaRPr lang="en-US"/>
          </a:p>
        </p:txBody>
      </p:sp>
    </p:spTree>
    <p:extLst>
      <p:ext uri="{BB962C8B-B14F-4D97-AF65-F5344CB8AC3E}">
        <p14:creationId xmlns:p14="http://schemas.microsoft.com/office/powerpoint/2010/main" xmlns="" val="367063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9E2B33-E477-4DF8-9F2A-E471442AE528}" type="datetimeFigureOut">
              <a:rPr lang="en-US"/>
              <a:pPr>
                <a:defRPr/>
              </a:pPr>
              <a:t>5/20/2014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B65BF0-188E-404D-A300-B7D889C0CBF5}" type="slidenum">
              <a:rPr lang="en-US"/>
              <a:pPr>
                <a:defRPr/>
              </a:pPr>
              <a:t>‹#›</a:t>
            </a:fld>
            <a:endParaRPr lang="en-US"/>
          </a:p>
        </p:txBody>
      </p:sp>
    </p:spTree>
    <p:extLst>
      <p:ext uri="{BB962C8B-B14F-4D97-AF65-F5344CB8AC3E}">
        <p14:creationId xmlns:p14="http://schemas.microsoft.com/office/powerpoint/2010/main" xmlns="" val="35527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70A934-5EE3-479B-BAF3-366CA7CDAEA8}" type="datetimeFigureOut">
              <a:rPr lang="en-US"/>
              <a:pPr>
                <a:defRPr/>
              </a:pPr>
              <a:t>5/20/2014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9B4695-4EB1-446B-A472-F86FBFB45D89}" type="slidenum">
              <a:rPr lang="en-US"/>
              <a:pPr>
                <a:defRPr/>
              </a:pPr>
              <a:t>‹#›</a:t>
            </a:fld>
            <a:endParaRPr lang="en-US"/>
          </a:p>
        </p:txBody>
      </p:sp>
    </p:spTree>
    <p:extLst>
      <p:ext uri="{BB962C8B-B14F-4D97-AF65-F5344CB8AC3E}">
        <p14:creationId xmlns:p14="http://schemas.microsoft.com/office/powerpoint/2010/main" xmlns="" val="284733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5B916D-E5F1-4C6E-A2C3-17F7012F6B53}" type="datetimeFigureOut">
              <a:rPr lang="en-US"/>
              <a:pPr>
                <a:defRPr/>
              </a:pPr>
              <a:t>5/20/2014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757AED-C877-4228-91CB-A71E58242B98}" type="slidenum">
              <a:rPr lang="en-US"/>
              <a:pPr>
                <a:defRPr/>
              </a:pPr>
              <a:t>‹#›</a:t>
            </a:fld>
            <a:endParaRPr lang="en-US"/>
          </a:p>
        </p:txBody>
      </p:sp>
    </p:spTree>
    <p:extLst>
      <p:ext uri="{BB962C8B-B14F-4D97-AF65-F5344CB8AC3E}">
        <p14:creationId xmlns:p14="http://schemas.microsoft.com/office/powerpoint/2010/main" xmlns="" val="120868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59E019-5423-4A80-B61D-40269AF2DBCE}" type="datetimeFigureOut">
              <a:rPr lang="en-US"/>
              <a:pPr>
                <a:defRPr/>
              </a:pPr>
              <a:t>5/20/2014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0CA4C5-296F-449B-A108-C4F451138D59}" type="slidenum">
              <a:rPr lang="en-US"/>
              <a:pPr>
                <a:defRPr/>
              </a:pPr>
              <a:t>‹#›</a:t>
            </a:fld>
            <a:endParaRPr lang="en-US"/>
          </a:p>
        </p:txBody>
      </p:sp>
    </p:spTree>
    <p:extLst>
      <p:ext uri="{BB962C8B-B14F-4D97-AF65-F5344CB8AC3E}">
        <p14:creationId xmlns:p14="http://schemas.microsoft.com/office/powerpoint/2010/main" xmlns="" val="179363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CDC4A3-B715-43BE-ABFF-E59E28852329}" type="datetimeFigureOut">
              <a:rPr lang="en-US"/>
              <a:pPr>
                <a:defRPr/>
              </a:pPr>
              <a:t>5/20/2014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E3BE6F-C5A0-4136-AB73-C02C8C76C80C}" type="slidenum">
              <a:rPr lang="en-US"/>
              <a:pPr>
                <a:defRPr/>
              </a:pPr>
              <a:t>‹#›</a:t>
            </a:fld>
            <a:endParaRPr lang="en-US"/>
          </a:p>
        </p:txBody>
      </p:sp>
    </p:spTree>
    <p:extLst>
      <p:ext uri="{BB962C8B-B14F-4D97-AF65-F5344CB8AC3E}">
        <p14:creationId xmlns:p14="http://schemas.microsoft.com/office/powerpoint/2010/main" xmlns="" val="312320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469E41-633A-43E8-BA44-DB43344EE27C}" type="datetimeFigureOut">
              <a:rPr lang="en-US"/>
              <a:pPr>
                <a:defRPr/>
              </a:pPr>
              <a:t>5/20/2014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9C7265-39E3-494D-8734-7D89F1637E6D}" type="slidenum">
              <a:rPr lang="en-US"/>
              <a:pPr>
                <a:defRPr/>
              </a:pPr>
              <a:t>‹#›</a:t>
            </a:fld>
            <a:endParaRPr lang="en-US"/>
          </a:p>
        </p:txBody>
      </p:sp>
    </p:spTree>
    <p:extLst>
      <p:ext uri="{BB962C8B-B14F-4D97-AF65-F5344CB8AC3E}">
        <p14:creationId xmlns:p14="http://schemas.microsoft.com/office/powerpoint/2010/main" xmlns="" val="104512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07E01C-136A-4D8D-83F7-F74FB017576F}" type="datetimeFigureOut">
              <a:rPr lang="en-US"/>
              <a:pPr>
                <a:defRPr/>
              </a:pPr>
              <a:t>5/20/2014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30E01C-CF6D-47BF-9362-307BBA099293}" type="slidenum">
              <a:rPr lang="en-US"/>
              <a:pPr>
                <a:defRPr/>
              </a:pPr>
              <a:t>‹#›</a:t>
            </a:fld>
            <a:endParaRPr lang="en-US"/>
          </a:p>
        </p:txBody>
      </p:sp>
    </p:spTree>
    <p:extLst>
      <p:ext uri="{BB962C8B-B14F-4D97-AF65-F5344CB8AC3E}">
        <p14:creationId xmlns:p14="http://schemas.microsoft.com/office/powerpoint/2010/main" xmlns="" val="355425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523C1F-486B-47D9-B465-88431A58EE48}" type="datetimeFigureOut">
              <a:rPr lang="en-US"/>
              <a:pPr>
                <a:defRPr/>
              </a:pPr>
              <a:t>5/20/2014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3F5E32-EA53-4435-91E4-C3ECF13552F5}" type="slidenum">
              <a:rPr lang="en-US"/>
              <a:pPr>
                <a:defRPr/>
              </a:pPr>
              <a:t>‹#›</a:t>
            </a:fld>
            <a:endParaRPr lang="en-US"/>
          </a:p>
        </p:txBody>
      </p:sp>
    </p:spTree>
    <p:extLst>
      <p:ext uri="{BB962C8B-B14F-4D97-AF65-F5344CB8AC3E}">
        <p14:creationId xmlns:p14="http://schemas.microsoft.com/office/powerpoint/2010/main" xmlns="" val="185295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BCB3F7D-AEB1-4C92-B6BF-0394FF42A32A}" type="datetimeFigureOut">
              <a:rPr lang="en-US"/>
              <a:pPr>
                <a:defRPr/>
              </a:pPr>
              <a:t>5/20/2014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A8A426E-15FD-4227-9E76-FED41C3BC5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effectLst>
            <a:outerShdw blurRad="50800" dist="38100" dir="2700000">
              <a:srgbClr val="000000">
                <a:alpha val="43000"/>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PA.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590800" cy="825500"/>
          </a:xfrm>
          <a:prstGeom prst="rect">
            <a:avLst/>
          </a:prstGeom>
        </p:spPr>
      </p:pic>
      <p:pic>
        <p:nvPicPr>
          <p:cNvPr id="7" name="Picture 6" descr="prosperity.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838200"/>
            <a:ext cx="9144000" cy="4546600"/>
          </a:xfrm>
          <a:prstGeom prst="rect">
            <a:avLst/>
          </a:prstGeom>
        </p:spPr>
      </p:pic>
      <p:sp>
        <p:nvSpPr>
          <p:cNvPr id="5" name="TextBox 4"/>
          <p:cNvSpPr txBox="1"/>
          <p:nvPr/>
        </p:nvSpPr>
        <p:spPr>
          <a:xfrm>
            <a:off x="0" y="4667072"/>
            <a:ext cx="9144000" cy="1754326"/>
          </a:xfrm>
          <a:prstGeom prst="rect">
            <a:avLst/>
          </a:prstGeom>
          <a:noFill/>
        </p:spPr>
        <p:txBody>
          <a:bodyPr wrap="square" rtlCol="0">
            <a:spAutoFit/>
          </a:bodyPr>
          <a:lstStyle/>
          <a:p>
            <a:pPr algn="ctr"/>
            <a:r>
              <a:rPr lang="en-US" sz="4400" dirty="0" smtClean="0"/>
              <a:t>Career Preparation:</a:t>
            </a:r>
          </a:p>
          <a:p>
            <a:pPr algn="ctr"/>
            <a:r>
              <a:rPr lang="en-US" sz="2800" dirty="0" smtClean="0"/>
              <a:t>Shortcut to Success and Prosperity</a:t>
            </a:r>
          </a:p>
          <a:p>
            <a:pPr algn="ctr"/>
            <a:endParaRPr lang="en-US" sz="1600" dirty="0" smtClean="0"/>
          </a:p>
          <a:p>
            <a:pPr algn="ctr"/>
            <a:r>
              <a:rPr lang="en-US" dirty="0" smtClean="0"/>
              <a:t>Phil Jarvis, Career Cruising</a:t>
            </a:r>
          </a:p>
        </p:txBody>
      </p:sp>
      <p:sp>
        <p:nvSpPr>
          <p:cNvPr id="4" name="Title 1"/>
          <p:cNvSpPr>
            <a:spLocks/>
          </p:cNvSpPr>
          <p:nvPr/>
        </p:nvSpPr>
        <p:spPr bwMode="auto">
          <a:xfrm>
            <a:off x="14288" y="-152400"/>
            <a:ext cx="2652712" cy="1143001"/>
          </a:xfrm>
          <a:prstGeom prst="rect">
            <a:avLst/>
          </a:prstGeom>
          <a:noFill/>
          <a:ln>
            <a:noFill/>
          </a:ln>
          <a:extLst/>
        </p:spPr>
        <p:txBody>
          <a:bodyPr anchor="ctr"/>
          <a:lstStyle/>
          <a:p>
            <a:pPr lvl="4">
              <a:defRPr/>
            </a:pPr>
            <a:endParaRPr lang="en-US" sz="2800" dirty="0">
              <a:solidFill>
                <a:schemeClr val="bg1">
                  <a:lumMod val="50000"/>
                </a:schemeClr>
              </a:solidFill>
              <a:latin typeface="+mj-lt"/>
              <a:ea typeface="+mj-ea"/>
              <a:cs typeface="+mj-cs"/>
            </a:endParaRPr>
          </a:p>
        </p:txBody>
      </p:sp>
      <p:sp>
        <p:nvSpPr>
          <p:cNvPr id="3" name="TextBox 2"/>
          <p:cNvSpPr txBox="1"/>
          <p:nvPr/>
        </p:nvSpPr>
        <p:spPr>
          <a:xfrm>
            <a:off x="3124200" y="228600"/>
            <a:ext cx="2344437" cy="369332"/>
          </a:xfrm>
          <a:prstGeom prst="rect">
            <a:avLst/>
          </a:prstGeom>
          <a:noFill/>
        </p:spPr>
        <p:txBody>
          <a:bodyPr wrap="none" rtlCol="0">
            <a:spAutoFit/>
          </a:bodyPr>
          <a:lstStyle/>
          <a:p>
            <a:r>
              <a:rPr lang="en-US" dirty="0" smtClean="0"/>
              <a:t>CCPA 2014 - Victoria</a:t>
            </a:r>
            <a:endParaRPr lang="en-US" dirty="0"/>
          </a:p>
        </p:txBody>
      </p:sp>
    </p:spTree>
    <p:extLst>
      <p:ext uri="{BB962C8B-B14F-4D97-AF65-F5344CB8AC3E}">
        <p14:creationId xmlns:p14="http://schemas.microsoft.com/office/powerpoint/2010/main" xmlns="" val="3228152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tion Nixed 10-12.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838200" y="990600"/>
            <a:ext cx="7391400" cy="5943600"/>
          </a:xfrm>
          <a:prstGeom prst="rect">
            <a:avLst/>
          </a:prstGeom>
        </p:spPr>
      </p:pic>
      <p:sp>
        <p:nvSpPr>
          <p:cNvPr id="3"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Generation Nixed</a:t>
            </a:r>
            <a:endParaRPr lang="en-US" sz="3200" dirty="0" smtClean="0">
              <a:solidFill>
                <a:schemeClr val="bg1">
                  <a:lumMod val="50000"/>
                </a:schemeClr>
              </a:solidFill>
              <a:effectLst/>
            </a:endParaRPr>
          </a:p>
        </p:txBody>
      </p:sp>
    </p:spTree>
    <p:extLst>
      <p:ext uri="{BB962C8B-B14F-4D97-AF65-F5344CB8AC3E}">
        <p14:creationId xmlns:p14="http://schemas.microsoft.com/office/powerpoint/2010/main" xmlns="" val="1310992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25 at 10.56.58 AM.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29832" y="914399"/>
            <a:ext cx="9397631" cy="6096001"/>
          </a:xfrm>
          <a:prstGeom prst="rect">
            <a:avLst/>
          </a:prstGeom>
        </p:spPr>
      </p:pic>
      <p:sp>
        <p:nvSpPr>
          <p:cNvPr id="4"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Young &amp; Jobless Series</a:t>
            </a:r>
            <a:endParaRPr lang="en-US" sz="3200" dirty="0" smtClean="0">
              <a:solidFill>
                <a:schemeClr val="bg1">
                  <a:lumMod val="50000"/>
                </a:schemeClr>
              </a:solidFill>
              <a:effectLst/>
            </a:endParaRPr>
          </a:p>
        </p:txBody>
      </p:sp>
    </p:spTree>
    <p:extLst>
      <p:ext uri="{BB962C8B-B14F-4D97-AF65-F5344CB8AC3E}">
        <p14:creationId xmlns:p14="http://schemas.microsoft.com/office/powerpoint/2010/main" xmlns="" val="2986754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22 at 3.35.47 PM.png"/>
          <p:cNvPicPr>
            <a:picLocks noChangeAspect="1"/>
          </p:cNvPicPr>
          <p:nvPr/>
        </p:nvPicPr>
        <p:blipFill>
          <a:blip r:embed="rId3" cstate="email">
            <a:alphaModFix amt="75000"/>
            <a:extLst>
              <a:ext uri="{28A0092B-C50C-407E-A947-70E740481C1C}">
                <a14:useLocalDpi xmlns:a14="http://schemas.microsoft.com/office/drawing/2010/main" xmlns=""/>
              </a:ext>
            </a:extLst>
          </a:blip>
          <a:stretch>
            <a:fillRect/>
          </a:stretch>
        </p:blipFill>
        <p:spPr>
          <a:xfrm>
            <a:off x="1191846" y="1066800"/>
            <a:ext cx="6580554" cy="5791200"/>
          </a:xfrm>
          <a:prstGeom prst="rect">
            <a:avLst/>
          </a:prstGeom>
        </p:spPr>
      </p:pic>
      <p:sp>
        <p:nvSpPr>
          <p:cNvPr id="3"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Generation with no Future</a:t>
            </a:r>
            <a:endParaRPr lang="en-US" sz="3200" dirty="0" smtClean="0">
              <a:solidFill>
                <a:schemeClr val="bg1">
                  <a:lumMod val="50000"/>
                </a:schemeClr>
              </a:solidFill>
              <a:effectLst/>
            </a:endParaRPr>
          </a:p>
        </p:txBody>
      </p:sp>
    </p:spTree>
    <p:extLst>
      <p:ext uri="{BB962C8B-B14F-4D97-AF65-F5344CB8AC3E}">
        <p14:creationId xmlns:p14="http://schemas.microsoft.com/office/powerpoint/2010/main" xmlns="" val="1710173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1-25 at 11.06.13 AM.png"/>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914400"/>
            <a:ext cx="9143999" cy="4648200"/>
          </a:xfrm>
          <a:prstGeom prst="rect">
            <a:avLst/>
          </a:prstGeom>
        </p:spPr>
      </p:pic>
      <p:sp>
        <p:nvSpPr>
          <p:cNvPr id="5"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CBC Documentary</a:t>
            </a:r>
            <a:endParaRPr lang="en-US" sz="3600" dirty="0" smtClean="0">
              <a:solidFill>
                <a:schemeClr val="bg1">
                  <a:lumMod val="50000"/>
                </a:schemeClr>
              </a:solidFill>
              <a:effectLst/>
            </a:endParaRPr>
          </a:p>
        </p:txBody>
      </p:sp>
      <p:sp>
        <p:nvSpPr>
          <p:cNvPr id="2" name="TextBox 1"/>
          <p:cNvSpPr txBox="1"/>
          <p:nvPr/>
        </p:nvSpPr>
        <p:spPr>
          <a:xfrm>
            <a:off x="0" y="5715000"/>
            <a:ext cx="9144000" cy="738664"/>
          </a:xfrm>
          <a:prstGeom prst="rect">
            <a:avLst/>
          </a:prstGeom>
          <a:noFill/>
        </p:spPr>
        <p:txBody>
          <a:bodyPr wrap="square" rtlCol="0">
            <a:spAutoFit/>
          </a:bodyPr>
          <a:lstStyle/>
          <a:p>
            <a:pPr algn="ctr"/>
            <a:r>
              <a:rPr lang="en-US" sz="2400" dirty="0" smtClean="0">
                <a:solidFill>
                  <a:srgbClr val="31859C"/>
                </a:solidFill>
              </a:rPr>
              <a:t>CBC TELEVISION’S DOC ZONE</a:t>
            </a:r>
          </a:p>
          <a:p>
            <a:pPr algn="ctr"/>
            <a:r>
              <a:rPr lang="en-US" dirty="0" smtClean="0">
                <a:solidFill>
                  <a:srgbClr val="31859C"/>
                </a:solidFill>
              </a:rPr>
              <a:t>Jan 31</a:t>
            </a:r>
            <a:r>
              <a:rPr lang="en-US" baseline="30000" dirty="0" smtClean="0">
                <a:solidFill>
                  <a:srgbClr val="31859C"/>
                </a:solidFill>
              </a:rPr>
              <a:t>st</a:t>
            </a:r>
            <a:r>
              <a:rPr lang="en-US" dirty="0" smtClean="0">
                <a:solidFill>
                  <a:srgbClr val="31859C"/>
                </a:solidFill>
              </a:rPr>
              <a:t>/Aug 23</a:t>
            </a:r>
            <a:r>
              <a:rPr lang="en-US" baseline="30000" dirty="0" smtClean="0">
                <a:solidFill>
                  <a:srgbClr val="31859C"/>
                </a:solidFill>
              </a:rPr>
              <a:t>rd</a:t>
            </a:r>
            <a:r>
              <a:rPr lang="en-US" dirty="0" smtClean="0">
                <a:solidFill>
                  <a:srgbClr val="31859C"/>
                </a:solidFill>
              </a:rPr>
              <a:t>, 2013</a:t>
            </a:r>
            <a:endParaRPr lang="en-US" dirty="0">
              <a:solidFill>
                <a:srgbClr val="31859C"/>
              </a:solidFill>
            </a:endParaRPr>
          </a:p>
        </p:txBody>
      </p:sp>
    </p:spTree>
    <p:extLst>
      <p:ext uri="{BB962C8B-B14F-4D97-AF65-F5344CB8AC3E}">
        <p14:creationId xmlns:p14="http://schemas.microsoft.com/office/powerpoint/2010/main" xmlns="" val="3418648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3-04-30 at 4.18.08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914400"/>
            <a:ext cx="8458200" cy="5943600"/>
          </a:xfrm>
          <a:prstGeom prst="rect">
            <a:avLst/>
          </a:prstGeom>
        </p:spPr>
      </p:pic>
      <p:sp>
        <p:nvSpPr>
          <p:cNvPr id="6" name="TextBox 5"/>
          <p:cNvSpPr txBox="1"/>
          <p:nvPr/>
        </p:nvSpPr>
        <p:spPr>
          <a:xfrm>
            <a:off x="457200" y="4907340"/>
            <a:ext cx="8153400" cy="1569660"/>
          </a:xfrm>
          <a:prstGeom prst="rect">
            <a:avLst/>
          </a:prstGeom>
          <a:noFill/>
        </p:spPr>
        <p:txBody>
          <a:bodyPr wrap="square" rtlCol="0">
            <a:spAutoFit/>
          </a:bodyPr>
          <a:lstStyle/>
          <a:p>
            <a:pPr algn="ctr"/>
            <a:r>
              <a:rPr lang="en-US" sz="1600" dirty="0" smtClean="0"/>
              <a:t>“The </a:t>
            </a:r>
            <a:r>
              <a:rPr lang="en-US" sz="1600" dirty="0"/>
              <a:t>problem of youth unemployment has been getting worse for several years. But there are at last some reasons for hope. Governments are trying to address the mismatch between education and the </a:t>
            </a:r>
            <a:r>
              <a:rPr lang="en-US" sz="1600" dirty="0" err="1"/>
              <a:t>labour</a:t>
            </a:r>
            <a:r>
              <a:rPr lang="en-US" sz="1600" dirty="0"/>
              <a:t> market. Companies are beginning to take more responsibility for investing in the young. And technology is helping </a:t>
            </a:r>
            <a:r>
              <a:rPr lang="en-US" sz="1600" dirty="0" err="1"/>
              <a:t>democratise</a:t>
            </a:r>
            <a:r>
              <a:rPr lang="en-US" sz="1600" dirty="0"/>
              <a:t> education and training. The world has a real chance of introducing an education-and-training revolution worthy of the scale of the problem</a:t>
            </a:r>
            <a:r>
              <a:rPr lang="en-US" sz="1600" dirty="0" smtClean="0"/>
              <a:t>.”</a:t>
            </a:r>
            <a:endParaRPr lang="en-US" sz="1600" dirty="0"/>
          </a:p>
        </p:txBody>
      </p:sp>
      <p:sp>
        <p:nvSpPr>
          <p:cNvPr id="7"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Generation Jobless</a:t>
            </a:r>
            <a:endParaRPr lang="en-US" sz="3600" dirty="0" smtClean="0">
              <a:solidFill>
                <a:schemeClr val="bg1">
                  <a:lumMod val="50000"/>
                </a:schemeClr>
              </a:solidFill>
              <a:effectLst/>
            </a:endParaRPr>
          </a:p>
        </p:txBody>
      </p:sp>
    </p:spTree>
    <p:extLst>
      <p:ext uri="{BB962C8B-B14F-4D97-AF65-F5344CB8AC3E}">
        <p14:creationId xmlns:p14="http://schemas.microsoft.com/office/powerpoint/2010/main" xmlns="" val="2760026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6-24 at 8.13.39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90600"/>
            <a:ext cx="8798738" cy="5867400"/>
          </a:xfrm>
          <a:prstGeom prst="rect">
            <a:avLst/>
          </a:prstGeom>
        </p:spPr>
      </p:pic>
      <p:sp>
        <p:nvSpPr>
          <p:cNvPr id="5"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Entitlement?</a:t>
            </a:r>
            <a:endParaRPr lang="en-US" sz="3600" dirty="0" smtClean="0">
              <a:solidFill>
                <a:schemeClr val="bg1">
                  <a:lumMod val="50000"/>
                </a:schemeClr>
              </a:solidFill>
              <a:effectLst/>
            </a:endParaRPr>
          </a:p>
        </p:txBody>
      </p:sp>
    </p:spTree>
    <p:extLst>
      <p:ext uri="{BB962C8B-B14F-4D97-AF65-F5344CB8AC3E}">
        <p14:creationId xmlns:p14="http://schemas.microsoft.com/office/powerpoint/2010/main" xmlns="" val="3019134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Skills Shortage</a:t>
            </a:r>
            <a:endParaRPr lang="en-US" sz="3600" dirty="0" smtClean="0">
              <a:solidFill>
                <a:schemeClr val="bg1">
                  <a:lumMod val="50000"/>
                </a:schemeClr>
              </a:solidFill>
              <a:effectLst/>
            </a:endParaRPr>
          </a:p>
        </p:txBody>
      </p:sp>
      <p:pic>
        <p:nvPicPr>
          <p:cNvPr id="2" name="Picture 1" descr="Screen Shot 2014-01-29 at 8.47.56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939236"/>
            <a:ext cx="7543800" cy="5918764"/>
          </a:xfrm>
          <a:prstGeom prst="rect">
            <a:avLst/>
          </a:prstGeom>
        </p:spPr>
      </p:pic>
    </p:spTree>
    <p:extLst>
      <p:ext uri="{BB962C8B-B14F-4D97-AF65-F5344CB8AC3E}">
        <p14:creationId xmlns:p14="http://schemas.microsoft.com/office/powerpoint/2010/main" xmlns="" val="1074433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66800"/>
            <a:ext cx="8229600" cy="2677656"/>
          </a:xfrm>
          <a:prstGeom prst="rect">
            <a:avLst/>
          </a:prstGeom>
          <a:noFill/>
        </p:spPr>
        <p:txBody>
          <a:bodyPr wrap="square" rtlCol="0">
            <a:spAutoFit/>
          </a:bodyPr>
          <a:lstStyle/>
          <a:p>
            <a:pPr marL="457200" indent="-457200">
              <a:buFont typeface="Arial"/>
              <a:buChar char="•"/>
            </a:pPr>
            <a:r>
              <a:rPr lang="en-US" sz="2600" dirty="0" smtClean="0">
                <a:latin typeface="+mn-lt"/>
              </a:rPr>
              <a:t>28% of workers are fully engaged</a:t>
            </a:r>
          </a:p>
          <a:p>
            <a:pPr marL="457200" indent="-457200">
              <a:buFont typeface="Arial"/>
              <a:buChar char="•"/>
            </a:pPr>
            <a:r>
              <a:rPr lang="en-US" sz="2600" dirty="0" smtClean="0">
                <a:latin typeface="+mn-lt"/>
              </a:rPr>
              <a:t>About the same number are actively disengaged</a:t>
            </a:r>
          </a:p>
          <a:p>
            <a:pPr marL="457200" indent="-457200">
              <a:buFont typeface="Arial"/>
              <a:buChar char="•"/>
            </a:pPr>
            <a:r>
              <a:rPr lang="en-US" sz="2600" dirty="0" smtClean="0">
                <a:latin typeface="+mn-lt"/>
              </a:rPr>
              <a:t>The rest are doing just what they have to</a:t>
            </a:r>
          </a:p>
          <a:p>
            <a:pPr marL="457200" indent="-457200">
              <a:buFont typeface="Arial"/>
              <a:buChar char="•"/>
            </a:pPr>
            <a:r>
              <a:rPr lang="en-US" sz="2600" dirty="0" smtClean="0">
                <a:latin typeface="+mn-lt"/>
              </a:rPr>
              <a:t>Low employee engagement costs the US $37B/</a:t>
            </a:r>
            <a:r>
              <a:rPr lang="en-US" sz="2600" dirty="0" err="1" smtClean="0">
                <a:latin typeface="+mn-lt"/>
              </a:rPr>
              <a:t>yr</a:t>
            </a:r>
            <a:endParaRPr lang="en-US" sz="2600" dirty="0" smtClean="0">
              <a:latin typeface="+mn-lt"/>
            </a:endParaRPr>
          </a:p>
          <a:p>
            <a:endParaRPr lang="en-US" sz="2000" dirty="0">
              <a:latin typeface="+mn-lt"/>
            </a:endParaRPr>
          </a:p>
          <a:p>
            <a:pPr algn="ctr"/>
            <a:r>
              <a:rPr lang="en-US" sz="2400" dirty="0" smtClean="0">
                <a:latin typeface="+mn-lt"/>
              </a:rPr>
              <a:t>Gallup, Inc., 2013</a:t>
            </a:r>
          </a:p>
          <a:p>
            <a:pPr algn="ctr"/>
            <a:r>
              <a:rPr lang="en-US" sz="2000" dirty="0" smtClean="0">
                <a:latin typeface="+mn-lt"/>
              </a:rPr>
              <a:t>(50,000 work units, 1.5 million employees, 49 industries, </a:t>
            </a:r>
            <a:r>
              <a:rPr lang="en-US" sz="2000" smtClean="0">
                <a:latin typeface="+mn-lt"/>
              </a:rPr>
              <a:t>34 countries)</a:t>
            </a:r>
            <a:endParaRPr lang="en-US" sz="2000" dirty="0">
              <a:latin typeface="+mn-lt"/>
            </a:endParaRPr>
          </a:p>
        </p:txBody>
      </p:sp>
      <p:sp>
        <p:nvSpPr>
          <p:cNvPr id="5"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Employee Engagement</a:t>
            </a:r>
            <a:endParaRPr lang="en-US" sz="3200" dirty="0" smtClean="0">
              <a:solidFill>
                <a:schemeClr val="bg1">
                  <a:lumMod val="50000"/>
                </a:schemeClr>
              </a:solidFill>
              <a:effectLst/>
            </a:endParaRPr>
          </a:p>
        </p:txBody>
      </p:sp>
      <p:pic>
        <p:nvPicPr>
          <p:cNvPr id="6" name="Picture 5" descr="Screen Shot 2013-10-31 at 3.02.22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6400" y="3886200"/>
            <a:ext cx="5715000" cy="3047999"/>
          </a:xfrm>
          <a:prstGeom prst="rect">
            <a:avLst/>
          </a:prstGeom>
        </p:spPr>
      </p:pic>
    </p:spTree>
    <p:extLst>
      <p:ext uri="{BB962C8B-B14F-4D97-AF65-F5344CB8AC3E}">
        <p14:creationId xmlns:p14="http://schemas.microsoft.com/office/powerpoint/2010/main" xmlns="" val="3419694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990600"/>
            <a:ext cx="5257800" cy="533400"/>
          </a:xfrm>
          <a:prstGeom prst="rect">
            <a:avLst/>
          </a:prstGeom>
          <a:noFill/>
        </p:spPr>
        <p:txBody>
          <a:bodyPr wrap="square" rtlCol="0">
            <a:spAutoFit/>
          </a:bodyPr>
          <a:lstStyle/>
          <a:p>
            <a:r>
              <a:rPr lang="en-US" sz="2800" dirty="0" smtClean="0">
                <a:latin typeface="+mn-lt"/>
              </a:rPr>
              <a:t>Top quartile </a:t>
            </a:r>
            <a:r>
              <a:rPr lang="en-US" sz="2800" dirty="0" err="1" smtClean="0">
                <a:latin typeface="+mn-lt"/>
              </a:rPr>
              <a:t>vs</a:t>
            </a:r>
            <a:r>
              <a:rPr lang="en-US" sz="2800" dirty="0" smtClean="0">
                <a:latin typeface="+mn-lt"/>
              </a:rPr>
              <a:t> bottom quartile</a:t>
            </a:r>
          </a:p>
        </p:txBody>
      </p:sp>
      <p:sp>
        <p:nvSpPr>
          <p:cNvPr id="5"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Employee Engagement</a:t>
            </a:r>
            <a:endParaRPr lang="en-US" sz="3200" dirty="0" smtClean="0">
              <a:solidFill>
                <a:schemeClr val="bg1">
                  <a:lumMod val="50000"/>
                </a:schemeClr>
              </a:solidFill>
              <a:effectLst/>
            </a:endParaRPr>
          </a:p>
        </p:txBody>
      </p:sp>
      <p:pic>
        <p:nvPicPr>
          <p:cNvPr id="2" name="Picture 1" descr="Screen Shot 2013-11-25 at 3.53.31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1600200"/>
            <a:ext cx="7848600" cy="5105400"/>
          </a:xfrm>
          <a:prstGeom prst="rect">
            <a:avLst/>
          </a:prstGeom>
        </p:spPr>
      </p:pic>
    </p:spTree>
    <p:extLst>
      <p:ext uri="{BB962C8B-B14F-4D97-AF65-F5344CB8AC3E}">
        <p14:creationId xmlns:p14="http://schemas.microsoft.com/office/powerpoint/2010/main" xmlns="" val="3032683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Economic Consequences</a:t>
            </a:r>
            <a:endParaRPr lang="en-US" sz="3200" dirty="0" smtClean="0">
              <a:solidFill>
                <a:schemeClr val="bg1">
                  <a:lumMod val="50000"/>
                </a:schemeClr>
              </a:solidFill>
              <a:effectLst/>
            </a:endParaRPr>
          </a:p>
        </p:txBody>
      </p:sp>
      <p:sp>
        <p:nvSpPr>
          <p:cNvPr id="6" name="TextBox 5"/>
          <p:cNvSpPr txBox="1"/>
          <p:nvPr/>
        </p:nvSpPr>
        <p:spPr>
          <a:xfrm>
            <a:off x="1143000" y="1524000"/>
            <a:ext cx="7924800" cy="3046988"/>
          </a:xfrm>
          <a:prstGeom prst="rect">
            <a:avLst/>
          </a:prstGeom>
          <a:noFill/>
        </p:spPr>
        <p:txBody>
          <a:bodyPr wrap="square" rtlCol="0">
            <a:spAutoFit/>
          </a:bodyPr>
          <a:lstStyle/>
          <a:p>
            <a:pPr marL="457200" indent="-457200">
              <a:buFont typeface="Arial"/>
              <a:buChar char="•"/>
            </a:pPr>
            <a:r>
              <a:rPr lang="en-US" sz="3200" dirty="0" smtClean="0">
                <a:latin typeface="+mn-lt"/>
              </a:rPr>
              <a:t>Productivity			$ 1.3 Trillion</a:t>
            </a:r>
          </a:p>
          <a:p>
            <a:pPr marL="457200" indent="-457200">
              <a:buFont typeface="Arial"/>
              <a:buChar char="•"/>
            </a:pPr>
            <a:r>
              <a:rPr lang="en-US" sz="3200" dirty="0" smtClean="0">
                <a:latin typeface="+mn-lt"/>
              </a:rPr>
              <a:t>Health				$122 Billion</a:t>
            </a:r>
          </a:p>
          <a:p>
            <a:pPr marL="457200" indent="-457200">
              <a:buFont typeface="Arial"/>
              <a:buChar char="•"/>
            </a:pPr>
            <a:r>
              <a:rPr lang="en-US" sz="3200" dirty="0" smtClean="0">
                <a:latin typeface="+mn-lt"/>
              </a:rPr>
              <a:t>Education			$100 Billion</a:t>
            </a:r>
          </a:p>
          <a:p>
            <a:pPr marL="457200" indent="-457200">
              <a:buFont typeface="Arial"/>
              <a:buChar char="•"/>
            </a:pPr>
            <a:r>
              <a:rPr lang="en-US" sz="3200" dirty="0" smtClean="0">
                <a:latin typeface="+mn-lt"/>
              </a:rPr>
              <a:t>Social Services 		$190 Billion</a:t>
            </a:r>
          </a:p>
          <a:p>
            <a:pPr marL="457200" indent="-457200">
              <a:buFont typeface="Arial"/>
              <a:buChar char="•"/>
            </a:pPr>
            <a:r>
              <a:rPr lang="en-US" sz="3200" dirty="0" smtClean="0">
                <a:latin typeface="+mn-lt"/>
              </a:rPr>
              <a:t>Policing &amp; Prisons		$  51 Billion</a:t>
            </a:r>
          </a:p>
          <a:p>
            <a:pPr marL="457200" indent="-457200">
              <a:buFont typeface="Arial"/>
              <a:buChar char="•"/>
            </a:pPr>
            <a:r>
              <a:rPr lang="en-US" sz="3200" dirty="0" err="1" smtClean="0">
                <a:latin typeface="+mn-lt"/>
              </a:rPr>
              <a:t>Govt</a:t>
            </a:r>
            <a:r>
              <a:rPr lang="en-US" sz="3200" dirty="0" smtClean="0">
                <a:latin typeface="+mn-lt"/>
              </a:rPr>
              <a:t> Revenues		$585 Billion</a:t>
            </a:r>
          </a:p>
        </p:txBody>
      </p:sp>
      <p:sp>
        <p:nvSpPr>
          <p:cNvPr id="2" name="TextBox 1"/>
          <p:cNvSpPr txBox="1"/>
          <p:nvPr/>
        </p:nvSpPr>
        <p:spPr>
          <a:xfrm>
            <a:off x="0" y="5105400"/>
            <a:ext cx="9144000" cy="584776"/>
          </a:xfrm>
          <a:prstGeom prst="rect">
            <a:avLst/>
          </a:prstGeom>
          <a:noFill/>
        </p:spPr>
        <p:txBody>
          <a:bodyPr wrap="square" rtlCol="0">
            <a:spAutoFit/>
          </a:bodyPr>
          <a:lstStyle/>
          <a:p>
            <a:pPr algn="ctr"/>
            <a:r>
              <a:rPr lang="en-US" sz="3200" dirty="0" smtClean="0"/>
              <a:t>1% Difference = $17 Billion (</a:t>
            </a:r>
            <a:r>
              <a:rPr lang="en-US" sz="3200" i="1" dirty="0" smtClean="0"/>
              <a:t>Annually</a:t>
            </a:r>
            <a:r>
              <a:rPr lang="en-US" sz="3200" dirty="0" smtClean="0"/>
              <a:t>)</a:t>
            </a:r>
            <a:endParaRPr lang="en-US" sz="3200" dirty="0"/>
          </a:p>
        </p:txBody>
      </p:sp>
    </p:spTree>
    <p:extLst>
      <p:ext uri="{BB962C8B-B14F-4D97-AF65-F5344CB8AC3E}">
        <p14:creationId xmlns:p14="http://schemas.microsoft.com/office/powerpoint/2010/main" xmlns="" val="2759854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p:cNvSpPr>
          <p:nvPr/>
        </p:nvSpPr>
        <p:spPr bwMode="auto">
          <a:xfrm>
            <a:off x="14288" y="-152400"/>
            <a:ext cx="8229600" cy="1143001"/>
          </a:xfrm>
          <a:prstGeom prst="rect">
            <a:avLst/>
          </a:prstGeom>
          <a:noFill/>
          <a:ln>
            <a:noFill/>
          </a:ln>
          <a:extLst/>
        </p:spPr>
        <p:txBody>
          <a:bodyPr anchor="ctr"/>
          <a:lstStyle/>
          <a:p>
            <a:pPr>
              <a:defRPr/>
            </a:pPr>
            <a:r>
              <a:rPr lang="en-US" sz="3200" dirty="0" smtClean="0">
                <a:solidFill>
                  <a:schemeClr val="bg1">
                    <a:lumMod val="50000"/>
                  </a:schemeClr>
                </a:solidFill>
                <a:latin typeface="+mj-lt"/>
                <a:ea typeface="+mj-ea"/>
                <a:cs typeface="+mj-cs"/>
              </a:rPr>
              <a:t>North America</a:t>
            </a:r>
            <a:endParaRPr lang="en-US" sz="3200" dirty="0">
              <a:solidFill>
                <a:schemeClr val="bg1">
                  <a:lumMod val="50000"/>
                </a:schemeClr>
              </a:solidFill>
              <a:latin typeface="+mj-lt"/>
              <a:ea typeface="+mj-ea"/>
              <a:cs typeface="+mj-cs"/>
            </a:endParaRPr>
          </a:p>
        </p:txBody>
      </p:sp>
      <p:pic>
        <p:nvPicPr>
          <p:cNvPr id="30722" name="Picture 2"/>
          <p:cNvPicPr>
            <a:picLocks noChangeAspect="1" noChangeArrowheads="1"/>
          </p:cNvPicPr>
          <p:nvPr/>
        </p:nvPicPr>
        <p:blipFill>
          <a:blip r:embed="rId3" cstate="print"/>
          <a:srcRect/>
          <a:stretch>
            <a:fillRect/>
          </a:stretch>
        </p:blipFill>
        <p:spPr bwMode="auto">
          <a:xfrm>
            <a:off x="9525" y="4724400"/>
            <a:ext cx="9099550" cy="2160588"/>
          </a:xfrm>
          <a:prstGeom prst="rect">
            <a:avLst/>
          </a:prstGeom>
          <a:noFill/>
          <a:ln w="9525">
            <a:noFill/>
            <a:miter lim="800000"/>
            <a:headEnd/>
            <a:tailEnd/>
          </a:ln>
        </p:spPr>
      </p:pic>
      <p:pic>
        <p:nvPicPr>
          <p:cNvPr id="3075" name="Picture 3"/>
          <p:cNvPicPr>
            <a:picLocks noChangeAspect="1" noChangeArrowheads="1"/>
          </p:cNvPicPr>
          <p:nvPr/>
        </p:nvPicPr>
        <p:blipFill rotWithShape="1">
          <a:blip r:embed="rId4" cstate="print"/>
          <a:srcRect/>
          <a:stretch/>
        </p:blipFill>
        <p:spPr bwMode="auto">
          <a:xfrm>
            <a:off x="-36513" y="764704"/>
            <a:ext cx="9180513" cy="4054475"/>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xmlns="" val="153272154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Human Consequences</a:t>
            </a:r>
            <a:endParaRPr lang="en-US" sz="3200" dirty="0" smtClean="0">
              <a:solidFill>
                <a:schemeClr val="bg1">
                  <a:lumMod val="50000"/>
                </a:schemeClr>
              </a:solidFill>
              <a:effectLst/>
            </a:endParaRPr>
          </a:p>
        </p:txBody>
      </p:sp>
      <p:sp>
        <p:nvSpPr>
          <p:cNvPr id="2" name="TextBox 1"/>
          <p:cNvSpPr txBox="1"/>
          <p:nvPr/>
        </p:nvSpPr>
        <p:spPr>
          <a:xfrm>
            <a:off x="5029200" y="1371600"/>
            <a:ext cx="4419600" cy="2554545"/>
          </a:xfrm>
          <a:prstGeom prst="rect">
            <a:avLst/>
          </a:prstGeom>
          <a:noFill/>
        </p:spPr>
        <p:txBody>
          <a:bodyPr wrap="square" rtlCol="0">
            <a:spAutoFit/>
          </a:bodyPr>
          <a:lstStyle/>
          <a:p>
            <a:pPr marL="457200" indent="-457200">
              <a:buFont typeface="Arial"/>
              <a:buChar char="•"/>
            </a:pPr>
            <a:r>
              <a:rPr lang="en-US" sz="3200" dirty="0" smtClean="0">
                <a:latin typeface="+mn-lt"/>
              </a:rPr>
              <a:t>Individuals</a:t>
            </a:r>
          </a:p>
          <a:p>
            <a:pPr marL="457200" indent="-457200">
              <a:buFont typeface="Arial"/>
              <a:buChar char="•"/>
            </a:pPr>
            <a:r>
              <a:rPr lang="en-US" sz="3200" dirty="0" smtClean="0">
                <a:latin typeface="+mn-lt"/>
              </a:rPr>
              <a:t>Families</a:t>
            </a:r>
          </a:p>
          <a:p>
            <a:pPr marL="457200" indent="-457200">
              <a:buFont typeface="Arial"/>
              <a:buChar char="•"/>
            </a:pPr>
            <a:r>
              <a:rPr lang="en-US" sz="3200" dirty="0" smtClean="0">
                <a:latin typeface="+mn-lt"/>
              </a:rPr>
              <a:t>Communities</a:t>
            </a:r>
          </a:p>
          <a:p>
            <a:pPr marL="457200" indent="-457200">
              <a:buFont typeface="Arial"/>
              <a:buChar char="•"/>
            </a:pPr>
            <a:r>
              <a:rPr lang="en-US" sz="3200" dirty="0" smtClean="0">
                <a:latin typeface="+mn-lt"/>
              </a:rPr>
              <a:t>Regions</a:t>
            </a:r>
          </a:p>
          <a:p>
            <a:pPr marL="457200" indent="-457200">
              <a:buFont typeface="Arial"/>
              <a:buChar char="•"/>
            </a:pPr>
            <a:r>
              <a:rPr lang="en-US" sz="3200" dirty="0" smtClean="0">
                <a:latin typeface="+mn-lt"/>
              </a:rPr>
              <a:t>Nation</a:t>
            </a:r>
            <a:endParaRPr lang="en-US" sz="3200" dirty="0">
              <a:latin typeface="+mn-lt"/>
            </a:endParaRPr>
          </a:p>
        </p:txBody>
      </p:sp>
      <p:sp>
        <p:nvSpPr>
          <p:cNvPr id="3" name="TextBox 2"/>
          <p:cNvSpPr txBox="1"/>
          <p:nvPr/>
        </p:nvSpPr>
        <p:spPr>
          <a:xfrm>
            <a:off x="1392549" y="3962400"/>
            <a:ext cx="3179451" cy="523220"/>
          </a:xfrm>
          <a:prstGeom prst="rect">
            <a:avLst/>
          </a:prstGeom>
          <a:noFill/>
        </p:spPr>
        <p:txBody>
          <a:bodyPr wrap="none" rtlCol="0">
            <a:spAutoFit/>
          </a:bodyPr>
          <a:lstStyle/>
          <a:p>
            <a:r>
              <a:rPr lang="en-US" sz="2800" dirty="0" smtClean="0"/>
              <a:t>The “Ripple Effect”</a:t>
            </a:r>
            <a:endParaRPr lang="en-US" sz="2800" dirty="0"/>
          </a:p>
        </p:txBody>
      </p:sp>
      <p:pic>
        <p:nvPicPr>
          <p:cNvPr id="4" name="Picture 3" descr="Screen Shot 2013-09-17 at 4.39.26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6786" y="1600200"/>
            <a:ext cx="3540014" cy="2209800"/>
          </a:xfrm>
          <a:prstGeom prst="rect">
            <a:avLst/>
          </a:prstGeom>
        </p:spPr>
      </p:pic>
    </p:spTree>
    <p:extLst>
      <p:ext uri="{BB962C8B-B14F-4D97-AF65-F5344CB8AC3E}">
        <p14:creationId xmlns:p14="http://schemas.microsoft.com/office/powerpoint/2010/main" xmlns="" val="3477120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0-03 at 10.28.22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54293" y="838200"/>
            <a:ext cx="5484707" cy="6248400"/>
          </a:xfrm>
          <a:prstGeom prst="rect">
            <a:avLst/>
          </a:prstGeom>
        </p:spPr>
      </p:pic>
      <p:sp>
        <p:nvSpPr>
          <p:cNvPr id="5"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Designing a System That Works</a:t>
            </a:r>
            <a:endParaRPr lang="en-US" sz="3200" dirty="0" smtClean="0">
              <a:solidFill>
                <a:schemeClr val="bg1">
                  <a:lumMod val="50000"/>
                </a:schemeClr>
              </a:solidFill>
              <a:effectLst/>
            </a:endParaRPr>
          </a:p>
        </p:txBody>
      </p:sp>
    </p:spTree>
    <p:extLst>
      <p:ext uri="{BB962C8B-B14F-4D97-AF65-F5344CB8AC3E}">
        <p14:creationId xmlns:p14="http://schemas.microsoft.com/office/powerpoint/2010/main" xmlns="" val="3136278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5-03 at 11.28.55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6178" y="1219201"/>
            <a:ext cx="7702022" cy="4571999"/>
          </a:xfrm>
          <a:prstGeom prst="rect">
            <a:avLst/>
          </a:prstGeom>
        </p:spPr>
      </p:pic>
      <p:sp>
        <p:nvSpPr>
          <p:cNvPr id="5"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Transforming Education</a:t>
            </a:r>
            <a:endParaRPr lang="en-US" sz="3200" dirty="0" smtClean="0">
              <a:solidFill>
                <a:schemeClr val="bg1">
                  <a:lumMod val="50000"/>
                </a:schemeClr>
              </a:solidFill>
              <a:effectLst/>
            </a:endParaRPr>
          </a:p>
        </p:txBody>
      </p:sp>
    </p:spTree>
    <p:extLst>
      <p:ext uri="{BB962C8B-B14F-4D97-AF65-F5344CB8AC3E}">
        <p14:creationId xmlns:p14="http://schemas.microsoft.com/office/powerpoint/2010/main" xmlns="" val="3473944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5-03 at 11.32.43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65642" y="914400"/>
            <a:ext cx="5878157" cy="6629400"/>
          </a:xfrm>
          <a:prstGeom prst="rect">
            <a:avLst/>
          </a:prstGeom>
        </p:spPr>
      </p:pic>
      <p:sp>
        <p:nvSpPr>
          <p:cNvPr id="5" name="Title 4"/>
          <p:cNvSpPr>
            <a:spLocks noGrp="1"/>
          </p:cNvSpPr>
          <p:nvPr>
            <p:ph type="title"/>
          </p:nvPr>
        </p:nvSpPr>
        <p:spPr>
          <a:xfrm>
            <a:off x="0" y="-2286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Harvard’s Pathways Movement</a:t>
            </a:r>
            <a:endParaRPr lang="en-US" sz="3200" dirty="0" smtClean="0">
              <a:solidFill>
                <a:schemeClr val="bg1">
                  <a:lumMod val="50000"/>
                </a:schemeClr>
              </a:solidFill>
              <a:effectLst/>
            </a:endParaRPr>
          </a:p>
        </p:txBody>
      </p:sp>
    </p:spTree>
    <p:extLst>
      <p:ext uri="{BB962C8B-B14F-4D97-AF65-F5344CB8AC3E}">
        <p14:creationId xmlns:p14="http://schemas.microsoft.com/office/powerpoint/2010/main" xmlns="" val="636787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5-03 at 11.32.43 AM.png"/>
          <p:cNvPicPr>
            <a:picLocks noChangeAspect="1"/>
          </p:cNvPicPr>
          <p:nvPr/>
        </p:nvPicPr>
        <p:blipFill>
          <a:blip r:embed="rId2" cstate="print">
            <a:alphaModFix amt="24000"/>
            <a:extLst>
              <a:ext uri="{28A0092B-C50C-407E-A947-70E740481C1C}">
                <a14:useLocalDpi xmlns:a14="http://schemas.microsoft.com/office/drawing/2010/main" xmlns="" val="0"/>
              </a:ext>
            </a:extLst>
          </a:blip>
          <a:stretch>
            <a:fillRect/>
          </a:stretch>
        </p:blipFill>
        <p:spPr>
          <a:xfrm>
            <a:off x="1676400" y="990599"/>
            <a:ext cx="5029200" cy="6195393"/>
          </a:xfrm>
          <a:prstGeom prst="rect">
            <a:avLst/>
          </a:prstGeom>
        </p:spPr>
      </p:pic>
      <p:sp>
        <p:nvSpPr>
          <p:cNvPr id="6" name="TextBox 5"/>
          <p:cNvSpPr txBox="1"/>
          <p:nvPr/>
        </p:nvSpPr>
        <p:spPr>
          <a:xfrm>
            <a:off x="304800" y="1066800"/>
            <a:ext cx="8610600" cy="5170646"/>
          </a:xfrm>
          <a:prstGeom prst="rect">
            <a:avLst/>
          </a:prstGeom>
          <a:noFill/>
        </p:spPr>
        <p:txBody>
          <a:bodyPr wrap="square" rtlCol="0">
            <a:spAutoFit/>
          </a:bodyPr>
          <a:lstStyle/>
          <a:p>
            <a:pPr marL="285750" lvl="0" indent="-285750">
              <a:buFont typeface="Arial"/>
              <a:buChar char="•"/>
            </a:pPr>
            <a:r>
              <a:rPr lang="en-US" sz="2400" dirty="0"/>
              <a:t>Educators and employers must collaborate to provide work-based and project-based learning opportunities for </a:t>
            </a:r>
            <a:r>
              <a:rPr lang="en-US" sz="2400" dirty="0" smtClean="0"/>
              <a:t>secondary </a:t>
            </a:r>
            <a:r>
              <a:rPr lang="en-US" sz="2400" dirty="0"/>
              <a:t>and post-secondary </a:t>
            </a:r>
            <a:r>
              <a:rPr lang="en-US" sz="2400" dirty="0" smtClean="0"/>
              <a:t>students.</a:t>
            </a:r>
          </a:p>
          <a:p>
            <a:pPr lvl="0"/>
            <a:r>
              <a:rPr lang="en-US" sz="2400" dirty="0" smtClean="0"/>
              <a:t> </a:t>
            </a:r>
            <a:endParaRPr lang="en-US" sz="800" dirty="0"/>
          </a:p>
          <a:p>
            <a:pPr marL="285750" lvl="0" indent="-285750">
              <a:buFont typeface="Arial"/>
              <a:buChar char="•"/>
            </a:pPr>
            <a:r>
              <a:rPr lang="en-US" sz="2400" dirty="0"/>
              <a:t>Career guidance must be enhanced </a:t>
            </a:r>
            <a:r>
              <a:rPr lang="en-US" sz="2400" dirty="0" smtClean="0"/>
              <a:t>so students choose pathways </a:t>
            </a:r>
            <a:r>
              <a:rPr lang="en-US" sz="2400" dirty="0"/>
              <a:t>based on their unique interests, talents, and aspirations, </a:t>
            </a:r>
            <a:r>
              <a:rPr lang="en-US" sz="2400" dirty="0" smtClean="0"/>
              <a:t>and on </a:t>
            </a:r>
            <a:r>
              <a:rPr lang="en-US" sz="2400" dirty="0"/>
              <a:t>contemporary </a:t>
            </a:r>
            <a:r>
              <a:rPr lang="en-US" sz="2400" dirty="0" smtClean="0"/>
              <a:t>workforce </a:t>
            </a:r>
            <a:r>
              <a:rPr lang="en-US" sz="2400" dirty="0"/>
              <a:t>needs</a:t>
            </a:r>
            <a:r>
              <a:rPr lang="en-US" sz="2400" dirty="0" smtClean="0"/>
              <a:t>.</a:t>
            </a:r>
          </a:p>
          <a:p>
            <a:pPr lvl="0"/>
            <a:endParaRPr lang="en-US" sz="2400" dirty="0"/>
          </a:p>
          <a:p>
            <a:pPr marL="285750" lvl="0" indent="-285750">
              <a:buFont typeface="Arial"/>
              <a:buChar char="•"/>
            </a:pPr>
            <a:r>
              <a:rPr lang="en-US" sz="2400" dirty="0"/>
              <a:t>All </a:t>
            </a:r>
            <a:r>
              <a:rPr lang="en-US" sz="2400" dirty="0" smtClean="0"/>
              <a:t>learning pathways </a:t>
            </a:r>
            <a:r>
              <a:rPr lang="en-US" sz="2400" dirty="0"/>
              <a:t>to career roles in demand in the workforce deserve equal priority and </a:t>
            </a:r>
            <a:r>
              <a:rPr lang="en-US" sz="2400" dirty="0" smtClean="0"/>
              <a:t>respect.</a:t>
            </a:r>
          </a:p>
          <a:p>
            <a:pPr lvl="0"/>
            <a:endParaRPr lang="en-US" sz="2400" dirty="0" smtClean="0"/>
          </a:p>
          <a:p>
            <a:pPr marL="285750" lvl="0" indent="-285750">
              <a:buFont typeface="Arial"/>
              <a:buChar char="•"/>
            </a:pPr>
            <a:r>
              <a:rPr lang="en-US" sz="2400" dirty="0" smtClean="0"/>
              <a:t>The </a:t>
            </a:r>
            <a:r>
              <a:rPr lang="en-US" sz="2400" dirty="0"/>
              <a:t>contributions of educators, parents, employers, and community agencies are all vital and must be harmonized.</a:t>
            </a:r>
          </a:p>
          <a:p>
            <a:endParaRPr lang="en-US" dirty="0"/>
          </a:p>
        </p:txBody>
      </p:sp>
      <p:sp>
        <p:nvSpPr>
          <p:cNvPr id="7" name="Title 4"/>
          <p:cNvSpPr>
            <a:spLocks noGrp="1"/>
          </p:cNvSpPr>
          <p:nvPr>
            <p:ph type="title"/>
          </p:nvPr>
        </p:nvSpPr>
        <p:spPr>
          <a:xfrm>
            <a:off x="0" y="-2286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Consensus</a:t>
            </a:r>
            <a:endParaRPr lang="en-US" sz="3200" dirty="0" smtClean="0">
              <a:solidFill>
                <a:schemeClr val="bg1">
                  <a:lumMod val="50000"/>
                </a:schemeClr>
              </a:solidFill>
              <a:effectLst/>
            </a:endParaRPr>
          </a:p>
        </p:txBody>
      </p:sp>
    </p:spTree>
    <p:extLst>
      <p:ext uri="{BB962C8B-B14F-4D97-AF65-F5344CB8AC3E}">
        <p14:creationId xmlns:p14="http://schemas.microsoft.com/office/powerpoint/2010/main" xmlns="" val="1449672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0-23 at 12.43.22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 y="1219200"/>
            <a:ext cx="2603500" cy="3911600"/>
          </a:xfrm>
          <a:prstGeom prst="rect">
            <a:avLst/>
          </a:prstGeom>
        </p:spPr>
      </p:pic>
      <p:sp>
        <p:nvSpPr>
          <p:cNvPr id="5" name="TextBox 4"/>
          <p:cNvSpPr txBox="1"/>
          <p:nvPr/>
        </p:nvSpPr>
        <p:spPr>
          <a:xfrm>
            <a:off x="3733800" y="1219200"/>
            <a:ext cx="4876799" cy="1631216"/>
          </a:xfrm>
          <a:prstGeom prst="rect">
            <a:avLst/>
          </a:prstGeom>
          <a:noFill/>
        </p:spPr>
        <p:txBody>
          <a:bodyPr wrap="square" rtlCol="0">
            <a:spAutoFit/>
          </a:bodyPr>
          <a:lstStyle/>
          <a:p>
            <a:r>
              <a:rPr lang="en-US" sz="2000" dirty="0" smtClean="0">
                <a:solidFill>
                  <a:srgbClr val="7F7F7F"/>
                </a:solidFill>
              </a:rPr>
              <a:t>The </a:t>
            </a:r>
            <a:r>
              <a:rPr lang="en-US" sz="2000" b="1" dirty="0" smtClean="0">
                <a:solidFill>
                  <a:srgbClr val="7F7F7F"/>
                </a:solidFill>
              </a:rPr>
              <a:t>Gallup World Poll </a:t>
            </a:r>
            <a:r>
              <a:rPr lang="en-US" sz="2000" dirty="0" smtClean="0">
                <a:solidFill>
                  <a:srgbClr val="7F7F7F"/>
                </a:solidFill>
              </a:rPr>
              <a:t>was started in 2005, covers virtually every demographic and socioeconomic group in every country in the world, and will go on for </a:t>
            </a:r>
            <a:r>
              <a:rPr lang="en-US" sz="2000" b="1" dirty="0" smtClean="0">
                <a:solidFill>
                  <a:srgbClr val="7F7F7F"/>
                </a:solidFill>
              </a:rPr>
              <a:t>100 years</a:t>
            </a:r>
            <a:r>
              <a:rPr lang="en-US" sz="2000" dirty="0" smtClean="0">
                <a:solidFill>
                  <a:srgbClr val="7F7F7F"/>
                </a:solidFill>
              </a:rPr>
              <a:t>. </a:t>
            </a:r>
            <a:endParaRPr lang="en-US" sz="2000" dirty="0">
              <a:solidFill>
                <a:srgbClr val="7F7F7F"/>
              </a:solidFill>
            </a:endParaRPr>
          </a:p>
        </p:txBody>
      </p:sp>
      <p:sp>
        <p:nvSpPr>
          <p:cNvPr id="6" name="TextBox 5"/>
          <p:cNvSpPr txBox="1"/>
          <p:nvPr/>
        </p:nvSpPr>
        <p:spPr>
          <a:xfrm>
            <a:off x="3733800" y="2971800"/>
            <a:ext cx="5181600" cy="2185214"/>
          </a:xfrm>
          <a:prstGeom prst="rect">
            <a:avLst/>
          </a:prstGeom>
          <a:noFill/>
        </p:spPr>
        <p:txBody>
          <a:bodyPr wrap="square" rtlCol="0">
            <a:spAutoFit/>
          </a:bodyPr>
          <a:lstStyle/>
          <a:p>
            <a:r>
              <a:rPr lang="en-US" sz="2400" dirty="0" smtClean="0">
                <a:solidFill>
                  <a:srgbClr val="7F7F7F"/>
                </a:solidFill>
              </a:rPr>
              <a:t>Biggest discovery so far:</a:t>
            </a:r>
          </a:p>
          <a:p>
            <a:endParaRPr lang="en-US" sz="1200" dirty="0"/>
          </a:p>
          <a:p>
            <a:r>
              <a:rPr lang="en-US" sz="3200" dirty="0" smtClean="0">
                <a:solidFill>
                  <a:schemeClr val="accent5"/>
                </a:solidFill>
              </a:rPr>
              <a:t>More than anything else, the </a:t>
            </a:r>
            <a:r>
              <a:rPr lang="en-US" sz="3200" i="1" dirty="0" smtClean="0">
                <a:solidFill>
                  <a:schemeClr val="accent5"/>
                </a:solidFill>
              </a:rPr>
              <a:t>whole world</a:t>
            </a:r>
            <a:r>
              <a:rPr lang="en-US" sz="3200" dirty="0" smtClean="0">
                <a:solidFill>
                  <a:schemeClr val="accent5"/>
                </a:solidFill>
              </a:rPr>
              <a:t> wants </a:t>
            </a:r>
          </a:p>
          <a:p>
            <a:r>
              <a:rPr lang="en-US" sz="3600" b="1" dirty="0" smtClean="0">
                <a:solidFill>
                  <a:schemeClr val="accent5"/>
                </a:solidFill>
              </a:rPr>
              <a:t>a good job!</a:t>
            </a:r>
            <a:endParaRPr lang="en-US" sz="3600" b="1" dirty="0">
              <a:solidFill>
                <a:schemeClr val="accent5"/>
              </a:solidFill>
            </a:endParaRPr>
          </a:p>
        </p:txBody>
      </p:sp>
      <p:sp>
        <p:nvSpPr>
          <p:cNvPr id="7" name="TextBox 6"/>
          <p:cNvSpPr txBox="1"/>
          <p:nvPr/>
        </p:nvSpPr>
        <p:spPr>
          <a:xfrm>
            <a:off x="0" y="5638800"/>
            <a:ext cx="9144000" cy="707886"/>
          </a:xfrm>
          <a:prstGeom prst="rect">
            <a:avLst/>
          </a:prstGeom>
          <a:noFill/>
        </p:spPr>
        <p:txBody>
          <a:bodyPr wrap="square" rtlCol="0">
            <a:spAutoFit/>
          </a:bodyPr>
          <a:lstStyle/>
          <a:p>
            <a:pPr algn="ctr"/>
            <a:r>
              <a:rPr lang="en-US" sz="2000" dirty="0">
                <a:solidFill>
                  <a:srgbClr val="7F7F7F"/>
                </a:solidFill>
              </a:rPr>
              <a:t>C</a:t>
            </a:r>
            <a:r>
              <a:rPr lang="en-US" sz="2000" dirty="0" smtClean="0">
                <a:solidFill>
                  <a:srgbClr val="7F7F7F"/>
                </a:solidFill>
              </a:rPr>
              <a:t>ommunities that provide their citizens good jobs and their employers</a:t>
            </a:r>
          </a:p>
          <a:p>
            <a:pPr algn="ctr"/>
            <a:r>
              <a:rPr lang="en-US" sz="2000" dirty="0" smtClean="0">
                <a:solidFill>
                  <a:srgbClr val="7F7F7F"/>
                </a:solidFill>
              </a:rPr>
              <a:t>engaged employees will the winners in </a:t>
            </a:r>
            <a:r>
              <a:rPr lang="en-US" sz="2000" i="1" dirty="0" smtClean="0">
                <a:solidFill>
                  <a:srgbClr val="7F7F7F"/>
                </a:solidFill>
              </a:rPr>
              <a:t>The Coming Jobs War</a:t>
            </a:r>
            <a:r>
              <a:rPr lang="en-US" sz="2000" dirty="0" smtClean="0">
                <a:solidFill>
                  <a:srgbClr val="7F7F7F"/>
                </a:solidFill>
              </a:rPr>
              <a:t>. </a:t>
            </a:r>
            <a:endParaRPr lang="en-US" sz="2000" dirty="0">
              <a:solidFill>
                <a:srgbClr val="7F7F7F"/>
              </a:solidFill>
            </a:endParaRPr>
          </a:p>
        </p:txBody>
      </p:sp>
    </p:spTree>
    <p:extLst>
      <p:ext uri="{BB962C8B-B14F-4D97-AF65-F5344CB8AC3E}">
        <p14:creationId xmlns:p14="http://schemas.microsoft.com/office/powerpoint/2010/main" xmlns="" val="2167937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0" y="-2286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Sounds Good, But How?</a:t>
            </a:r>
            <a:endParaRPr lang="en-US" sz="3200" dirty="0" smtClean="0">
              <a:solidFill>
                <a:schemeClr val="bg1">
                  <a:lumMod val="50000"/>
                </a:schemeClr>
              </a:solidFill>
              <a:effectLst/>
            </a:endParaRPr>
          </a:p>
        </p:txBody>
      </p:sp>
      <p:sp>
        <p:nvSpPr>
          <p:cNvPr id="5" name="TextBox 4"/>
          <p:cNvSpPr txBox="1"/>
          <p:nvPr/>
        </p:nvSpPr>
        <p:spPr>
          <a:xfrm>
            <a:off x="533400" y="2438400"/>
            <a:ext cx="7924800" cy="1815882"/>
          </a:xfrm>
          <a:prstGeom prst="rect">
            <a:avLst/>
          </a:prstGeom>
          <a:noFill/>
        </p:spPr>
        <p:txBody>
          <a:bodyPr wrap="square" rtlCol="0">
            <a:spAutoFit/>
          </a:bodyPr>
          <a:lstStyle/>
          <a:p>
            <a:pPr algn="ctr"/>
            <a:r>
              <a:rPr lang="en-US" sz="2800" dirty="0" smtClean="0"/>
              <a:t>How can we harmonize the efforts of students,</a:t>
            </a:r>
          </a:p>
          <a:p>
            <a:pPr algn="ctr"/>
            <a:r>
              <a:rPr lang="en-US" sz="2800" dirty="0" smtClean="0"/>
              <a:t>educators, parents, adult career seekers, career practitioners, employers, community leaders and partners – i.e., </a:t>
            </a:r>
            <a:r>
              <a:rPr lang="en-US" sz="2800" i="1" dirty="0" smtClean="0"/>
              <a:t>the whole community</a:t>
            </a:r>
            <a:r>
              <a:rPr lang="en-US" sz="2800" dirty="0" smtClean="0"/>
              <a:t>?</a:t>
            </a:r>
            <a:endParaRPr lang="en-US" sz="2800" dirty="0"/>
          </a:p>
        </p:txBody>
      </p:sp>
    </p:spTree>
    <p:extLst>
      <p:ext uri="{BB962C8B-B14F-4D97-AF65-F5344CB8AC3E}">
        <p14:creationId xmlns:p14="http://schemas.microsoft.com/office/powerpoint/2010/main" xmlns="" val="1667641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07 at 4.16.56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28599"/>
            <a:ext cx="4572000" cy="6629401"/>
          </a:xfrm>
          <a:prstGeom prst="rect">
            <a:avLst/>
          </a:prstGeom>
        </p:spPr>
      </p:pic>
      <p:pic>
        <p:nvPicPr>
          <p:cNvPr id="6" name="Picture 5" descr="Screen Shot 2013-11-07 at 4.25.24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58888" y="838201"/>
            <a:ext cx="4585111" cy="3200399"/>
          </a:xfrm>
          <a:prstGeom prst="rect">
            <a:avLst/>
          </a:prstGeom>
        </p:spPr>
      </p:pic>
      <p:pic>
        <p:nvPicPr>
          <p:cNvPr id="7" name="Picture 6" descr="Screen Shot 2013-11-07 at 4.27.18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3810000"/>
            <a:ext cx="4572000" cy="3294530"/>
          </a:xfrm>
          <a:prstGeom prst="rect">
            <a:avLst/>
          </a:prstGeom>
        </p:spPr>
      </p:pic>
      <p:sp>
        <p:nvSpPr>
          <p:cNvPr id="8" name="TextBox 7"/>
          <p:cNvSpPr txBox="1"/>
          <p:nvPr/>
        </p:nvSpPr>
        <p:spPr>
          <a:xfrm>
            <a:off x="207578" y="762000"/>
            <a:ext cx="3297622" cy="523220"/>
          </a:xfrm>
          <a:prstGeom prst="rect">
            <a:avLst/>
          </a:prstGeom>
          <a:noFill/>
        </p:spPr>
        <p:txBody>
          <a:bodyPr wrap="none" rtlCol="0">
            <a:spAutoFit/>
          </a:bodyPr>
          <a:lstStyle/>
          <a:p>
            <a:r>
              <a:rPr lang="en-US" sz="2800" dirty="0" err="1" smtClean="0">
                <a:solidFill>
                  <a:srgbClr val="FFFF00"/>
                </a:solidFill>
              </a:rPr>
              <a:t>Careercruising.com</a:t>
            </a:r>
            <a:endParaRPr lang="en-US" sz="2800" dirty="0">
              <a:solidFill>
                <a:srgbClr val="FFFF00"/>
              </a:solidFill>
            </a:endParaRPr>
          </a:p>
        </p:txBody>
      </p:sp>
    </p:spTree>
    <p:extLst>
      <p:ext uri="{BB962C8B-B14F-4D97-AF65-F5344CB8AC3E}">
        <p14:creationId xmlns:p14="http://schemas.microsoft.com/office/powerpoint/2010/main" xmlns="" val="944864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p:cNvSpPr>
          <p:nvPr/>
        </p:nvSpPr>
        <p:spPr bwMode="auto">
          <a:xfrm>
            <a:off x="14288" y="-152400"/>
            <a:ext cx="8229600" cy="1143001"/>
          </a:xfrm>
          <a:prstGeom prst="rect">
            <a:avLst/>
          </a:prstGeom>
          <a:noFill/>
          <a:ln>
            <a:noFill/>
          </a:ln>
          <a:extLst/>
        </p:spPr>
        <p:txBody>
          <a:bodyPr anchor="ctr"/>
          <a:lstStyle/>
          <a:p>
            <a:pPr>
              <a:defRPr/>
            </a:pPr>
            <a:r>
              <a:rPr lang="en-US" sz="3200" dirty="0" smtClean="0">
                <a:solidFill>
                  <a:schemeClr val="bg1">
                    <a:lumMod val="50000"/>
                  </a:schemeClr>
                </a:solidFill>
                <a:latin typeface="+mj-lt"/>
                <a:ea typeface="+mj-ea"/>
                <a:cs typeface="+mj-cs"/>
              </a:rPr>
              <a:t>Canada</a:t>
            </a:r>
            <a:endParaRPr lang="en-US" sz="3200" dirty="0">
              <a:solidFill>
                <a:schemeClr val="bg1">
                  <a:lumMod val="50000"/>
                </a:schemeClr>
              </a:solidFill>
              <a:latin typeface="+mj-lt"/>
              <a:ea typeface="+mj-ea"/>
              <a:cs typeface="+mj-cs"/>
            </a:endParaRPr>
          </a:p>
        </p:txBody>
      </p:sp>
      <p:pic>
        <p:nvPicPr>
          <p:cNvPr id="3075" name="Picture 3"/>
          <p:cNvPicPr>
            <a:picLocks noChangeAspect="1" noChangeArrowheads="1"/>
          </p:cNvPicPr>
          <p:nvPr/>
        </p:nvPicPr>
        <p:blipFill rotWithShape="1">
          <a:blip r:embed="rId3" cstate="print"/>
          <a:srcRect/>
          <a:stretch/>
        </p:blipFill>
        <p:spPr bwMode="auto">
          <a:xfrm>
            <a:off x="-36513" y="764704"/>
            <a:ext cx="9180513" cy="4054475"/>
          </a:xfrm>
          <a:prstGeom prst="rect">
            <a:avLst/>
          </a:prstGeom>
          <a:ln>
            <a:noFill/>
          </a:ln>
          <a:effectLst>
            <a:outerShdw blurRad="292100" dist="139700" dir="2700000" algn="tl" rotWithShape="0">
              <a:srgbClr val="333333">
                <a:alpha val="65000"/>
              </a:srgbClr>
            </a:outerShdw>
          </a:effectLst>
          <a:extLst/>
        </p:spPr>
      </p:pic>
      <p:sp>
        <p:nvSpPr>
          <p:cNvPr id="2" name="TextBox 1"/>
          <p:cNvSpPr txBox="1"/>
          <p:nvPr/>
        </p:nvSpPr>
        <p:spPr>
          <a:xfrm>
            <a:off x="0" y="5029200"/>
            <a:ext cx="9144000" cy="1600438"/>
          </a:xfrm>
          <a:prstGeom prst="rect">
            <a:avLst/>
          </a:prstGeom>
          <a:noFill/>
        </p:spPr>
        <p:txBody>
          <a:bodyPr wrap="square" rtlCol="0">
            <a:spAutoFit/>
          </a:bodyPr>
          <a:lstStyle/>
          <a:p>
            <a:pPr algn="ctr"/>
            <a:r>
              <a:rPr lang="en-US" sz="2200" dirty="0" smtClean="0"/>
              <a:t>75% of Canada’s secondary and post-secondary schools,</a:t>
            </a:r>
          </a:p>
          <a:p>
            <a:pPr algn="ctr"/>
            <a:r>
              <a:rPr lang="en-US" sz="2200" dirty="0" smtClean="0"/>
              <a:t>employment support </a:t>
            </a:r>
            <a:r>
              <a:rPr lang="en-US" sz="2200" dirty="0" err="1" smtClean="0"/>
              <a:t>centres</a:t>
            </a:r>
            <a:r>
              <a:rPr lang="en-US" sz="2200" dirty="0" smtClean="0"/>
              <a:t> and public libraries</a:t>
            </a:r>
          </a:p>
          <a:p>
            <a:pPr algn="ctr"/>
            <a:endParaRPr lang="en-US" sz="1400" dirty="0" smtClean="0"/>
          </a:p>
          <a:p>
            <a:pPr algn="ctr"/>
            <a:r>
              <a:rPr lang="en-US" sz="2200" dirty="0" smtClean="0"/>
              <a:t>Used more than all other career and LMI sites combined</a:t>
            </a:r>
          </a:p>
          <a:p>
            <a:pPr algn="ctr"/>
            <a:r>
              <a:rPr lang="en-US" sz="1600" dirty="0" smtClean="0"/>
              <a:t>(2012/13 CCDF research on Impact of LMI funded by HRSDC)</a:t>
            </a:r>
            <a:endParaRPr lang="en-US" sz="1600" dirty="0"/>
          </a:p>
        </p:txBody>
      </p:sp>
    </p:spTree>
    <p:extLst>
      <p:ext uri="{BB962C8B-B14F-4D97-AF65-F5344CB8AC3E}">
        <p14:creationId xmlns:p14="http://schemas.microsoft.com/office/powerpoint/2010/main" xmlns="" val="216128010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4288" y="-136525"/>
            <a:ext cx="8229600" cy="1189038"/>
          </a:xfrm>
        </p:spPr>
        <p:txBody>
          <a:bodyPr/>
          <a:lstStyle/>
          <a:p>
            <a:pPr algn="l">
              <a:defRPr/>
            </a:pPr>
            <a:r>
              <a:rPr lang="en-US" sz="3200" dirty="0">
                <a:solidFill>
                  <a:srgbClr val="7F7F7F"/>
                </a:solidFill>
              </a:rPr>
              <a:t>Our Mission</a:t>
            </a:r>
          </a:p>
        </p:txBody>
      </p:sp>
      <p:sp>
        <p:nvSpPr>
          <p:cNvPr id="32770" name="Content Placeholder 2"/>
          <p:cNvSpPr>
            <a:spLocks noGrp="1"/>
          </p:cNvSpPr>
          <p:nvPr>
            <p:ph idx="1"/>
          </p:nvPr>
        </p:nvSpPr>
        <p:spPr>
          <a:xfrm>
            <a:off x="0" y="5589588"/>
            <a:ext cx="9144000" cy="1052512"/>
          </a:xfrm>
        </p:spPr>
        <p:txBody>
          <a:bodyPr/>
          <a:lstStyle/>
          <a:p>
            <a:pPr marL="0" indent="0" algn="ctr">
              <a:buFont typeface="Arial" charset="0"/>
              <a:buNone/>
            </a:pPr>
            <a:r>
              <a:rPr lang="en-US" sz="2800" smtClean="0"/>
              <a:t>“To </a:t>
            </a:r>
            <a:r>
              <a:rPr lang="en-US" sz="2800" smtClean="0">
                <a:solidFill>
                  <a:srgbClr val="00B0F0"/>
                </a:solidFill>
              </a:rPr>
              <a:t>engage and inspire </a:t>
            </a:r>
            <a:r>
              <a:rPr lang="en-US" sz="2800" smtClean="0"/>
              <a:t>individuals of all ages to achieve their full potential in school, career and life.”</a:t>
            </a:r>
          </a:p>
        </p:txBody>
      </p:sp>
      <p:pic>
        <p:nvPicPr>
          <p:cNvPr id="32771" name="Picture 1"/>
          <p:cNvPicPr>
            <a:picLocks noChangeAspect="1"/>
          </p:cNvPicPr>
          <p:nvPr/>
        </p:nvPicPr>
        <p:blipFill>
          <a:blip r:embed="rId3" cstate="print"/>
          <a:srcRect/>
          <a:stretch>
            <a:fillRect/>
          </a:stretch>
        </p:blipFill>
        <p:spPr bwMode="auto">
          <a:xfrm>
            <a:off x="0" y="908050"/>
            <a:ext cx="9180513" cy="4572000"/>
          </a:xfrm>
          <a:prstGeom prst="rect">
            <a:avLst/>
          </a:prstGeom>
          <a:noFill/>
          <a:ln w="9525">
            <a:noFill/>
            <a:miter lim="800000"/>
            <a:headEnd/>
            <a:tailEnd/>
          </a:ln>
        </p:spPr>
      </p:pic>
    </p:spTree>
    <p:extLst>
      <p:ext uri="{BB962C8B-B14F-4D97-AF65-F5344CB8AC3E}">
        <p14:creationId xmlns:p14="http://schemas.microsoft.com/office/powerpoint/2010/main" xmlns="" val="147991210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0-23 at 12.43.22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 y="1219200"/>
            <a:ext cx="2603500" cy="3911600"/>
          </a:xfrm>
          <a:prstGeom prst="rect">
            <a:avLst/>
          </a:prstGeom>
        </p:spPr>
      </p:pic>
      <p:sp>
        <p:nvSpPr>
          <p:cNvPr id="5" name="TextBox 4"/>
          <p:cNvSpPr txBox="1"/>
          <p:nvPr/>
        </p:nvSpPr>
        <p:spPr>
          <a:xfrm>
            <a:off x="3733800" y="1219200"/>
            <a:ext cx="4876799" cy="1631216"/>
          </a:xfrm>
          <a:prstGeom prst="rect">
            <a:avLst/>
          </a:prstGeom>
          <a:noFill/>
        </p:spPr>
        <p:txBody>
          <a:bodyPr wrap="square" rtlCol="0">
            <a:spAutoFit/>
          </a:bodyPr>
          <a:lstStyle/>
          <a:p>
            <a:r>
              <a:rPr lang="en-US" sz="2000" dirty="0" smtClean="0">
                <a:solidFill>
                  <a:srgbClr val="7F7F7F"/>
                </a:solidFill>
              </a:rPr>
              <a:t>The </a:t>
            </a:r>
            <a:r>
              <a:rPr lang="en-US" sz="2000" b="1" dirty="0" smtClean="0">
                <a:solidFill>
                  <a:srgbClr val="7F7F7F"/>
                </a:solidFill>
              </a:rPr>
              <a:t>Gallup World Poll </a:t>
            </a:r>
            <a:r>
              <a:rPr lang="en-US" sz="2000" dirty="0" smtClean="0">
                <a:solidFill>
                  <a:srgbClr val="7F7F7F"/>
                </a:solidFill>
              </a:rPr>
              <a:t>was started in 2005, covers virtually every demographic and socioeconomic group in every country in the world, and will go on for </a:t>
            </a:r>
            <a:r>
              <a:rPr lang="en-US" sz="2000" b="1" dirty="0" smtClean="0">
                <a:solidFill>
                  <a:srgbClr val="7F7F7F"/>
                </a:solidFill>
              </a:rPr>
              <a:t>100 years</a:t>
            </a:r>
            <a:r>
              <a:rPr lang="en-US" sz="2000" dirty="0" smtClean="0">
                <a:solidFill>
                  <a:srgbClr val="7F7F7F"/>
                </a:solidFill>
              </a:rPr>
              <a:t>. </a:t>
            </a:r>
            <a:endParaRPr lang="en-US" sz="2000" dirty="0">
              <a:solidFill>
                <a:srgbClr val="7F7F7F"/>
              </a:solidFill>
            </a:endParaRPr>
          </a:p>
        </p:txBody>
      </p:sp>
      <p:sp>
        <p:nvSpPr>
          <p:cNvPr id="6" name="TextBox 5"/>
          <p:cNvSpPr txBox="1"/>
          <p:nvPr/>
        </p:nvSpPr>
        <p:spPr>
          <a:xfrm>
            <a:off x="3733800" y="2971800"/>
            <a:ext cx="5181600" cy="2185214"/>
          </a:xfrm>
          <a:prstGeom prst="rect">
            <a:avLst/>
          </a:prstGeom>
          <a:noFill/>
        </p:spPr>
        <p:txBody>
          <a:bodyPr wrap="square" rtlCol="0">
            <a:spAutoFit/>
          </a:bodyPr>
          <a:lstStyle/>
          <a:p>
            <a:r>
              <a:rPr lang="en-US" sz="2400" dirty="0" smtClean="0">
                <a:solidFill>
                  <a:srgbClr val="7F7F7F"/>
                </a:solidFill>
              </a:rPr>
              <a:t>Biggest discovery so far:</a:t>
            </a:r>
          </a:p>
          <a:p>
            <a:endParaRPr lang="en-US" sz="1200" dirty="0"/>
          </a:p>
          <a:p>
            <a:r>
              <a:rPr lang="en-US" sz="3200" dirty="0" smtClean="0">
                <a:solidFill>
                  <a:schemeClr val="accent5"/>
                </a:solidFill>
              </a:rPr>
              <a:t>More than anything else, the </a:t>
            </a:r>
            <a:r>
              <a:rPr lang="en-US" sz="3200" i="1" dirty="0" smtClean="0">
                <a:solidFill>
                  <a:schemeClr val="accent5"/>
                </a:solidFill>
              </a:rPr>
              <a:t>whole world</a:t>
            </a:r>
            <a:r>
              <a:rPr lang="en-US" sz="3200" dirty="0" smtClean="0">
                <a:solidFill>
                  <a:schemeClr val="accent5"/>
                </a:solidFill>
              </a:rPr>
              <a:t> wants </a:t>
            </a:r>
          </a:p>
          <a:p>
            <a:r>
              <a:rPr lang="en-US" sz="3600" b="1" dirty="0" smtClean="0">
                <a:solidFill>
                  <a:schemeClr val="accent5"/>
                </a:solidFill>
              </a:rPr>
              <a:t>a good job!</a:t>
            </a:r>
            <a:endParaRPr lang="en-US" sz="3600" b="1" dirty="0">
              <a:solidFill>
                <a:schemeClr val="accent5"/>
              </a:solidFill>
            </a:endParaRPr>
          </a:p>
        </p:txBody>
      </p:sp>
      <p:sp>
        <p:nvSpPr>
          <p:cNvPr id="7" name="TextBox 6"/>
          <p:cNvSpPr txBox="1"/>
          <p:nvPr/>
        </p:nvSpPr>
        <p:spPr>
          <a:xfrm>
            <a:off x="0" y="5638800"/>
            <a:ext cx="9144000" cy="707886"/>
          </a:xfrm>
          <a:prstGeom prst="rect">
            <a:avLst/>
          </a:prstGeom>
          <a:noFill/>
        </p:spPr>
        <p:txBody>
          <a:bodyPr wrap="square" rtlCol="0">
            <a:spAutoFit/>
          </a:bodyPr>
          <a:lstStyle/>
          <a:p>
            <a:pPr algn="ctr"/>
            <a:r>
              <a:rPr lang="en-US" sz="2000" dirty="0">
                <a:solidFill>
                  <a:srgbClr val="7F7F7F"/>
                </a:solidFill>
              </a:rPr>
              <a:t>C</a:t>
            </a:r>
            <a:r>
              <a:rPr lang="en-US" sz="2000" dirty="0" smtClean="0">
                <a:solidFill>
                  <a:srgbClr val="7F7F7F"/>
                </a:solidFill>
              </a:rPr>
              <a:t>ommunities that provide their citizens good jobs and their employers</a:t>
            </a:r>
          </a:p>
          <a:p>
            <a:pPr algn="ctr"/>
            <a:r>
              <a:rPr lang="en-US" sz="2000" dirty="0" smtClean="0">
                <a:solidFill>
                  <a:srgbClr val="7F7F7F"/>
                </a:solidFill>
              </a:rPr>
              <a:t>engaged employees will the winners in </a:t>
            </a:r>
            <a:r>
              <a:rPr lang="en-US" sz="2000" i="1" dirty="0" smtClean="0">
                <a:solidFill>
                  <a:srgbClr val="7F7F7F"/>
                </a:solidFill>
              </a:rPr>
              <a:t>The Coming Jobs War</a:t>
            </a:r>
            <a:r>
              <a:rPr lang="en-US" sz="2000" dirty="0" smtClean="0">
                <a:solidFill>
                  <a:srgbClr val="7F7F7F"/>
                </a:solidFill>
              </a:rPr>
              <a:t>. </a:t>
            </a:r>
            <a:endParaRPr lang="en-US" sz="2000" dirty="0">
              <a:solidFill>
                <a:srgbClr val="7F7F7F"/>
              </a:solidFill>
            </a:endParaRPr>
          </a:p>
        </p:txBody>
      </p:sp>
    </p:spTree>
    <p:extLst>
      <p:ext uri="{BB962C8B-B14F-4D97-AF65-F5344CB8AC3E}">
        <p14:creationId xmlns:p14="http://schemas.microsoft.com/office/powerpoint/2010/main" xmlns="" val="3890514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artisticBlur/>
                    </a14:imgEffect>
                    <a14:imgEffect>
                      <a14:sharpenSoften amount="50000"/>
                    </a14:imgEffect>
                  </a14:imgLayer>
                </a14:imgProps>
              </a:ext>
              <a:ext uri="{28A0092B-C50C-407E-A947-70E740481C1C}">
                <a14:useLocalDpi xmlns:a14="http://schemas.microsoft.com/office/drawing/2010/main" xmlns="" val="0"/>
              </a:ext>
            </a:extLst>
          </a:blip>
          <a:srcRect t="32139" b="31624"/>
          <a:stretch/>
        </p:blipFill>
        <p:spPr>
          <a:xfrm>
            <a:off x="0" y="5188857"/>
            <a:ext cx="9144000" cy="1669143"/>
          </a:xfrm>
        </p:spPr>
      </p:pic>
      <p:pic>
        <p:nvPicPr>
          <p:cNvPr id="8" name="Picture 7" descr="Pipeline"/>
          <p:cNvPicPr>
            <a:picLocks noChangeAspect="1" noChangeArrowheads="1"/>
          </p:cNvPicPr>
          <p:nvPr/>
        </p:nvPicPr>
        <p:blipFill>
          <a:blip r:embed="rId5" cstate="print"/>
          <a:srcRect/>
          <a:stretch>
            <a:fillRect/>
          </a:stretch>
        </p:blipFill>
        <p:spPr bwMode="auto">
          <a:xfrm>
            <a:off x="1828800" y="1524000"/>
            <a:ext cx="4724400" cy="1143000"/>
          </a:xfrm>
          <a:prstGeom prst="rect">
            <a:avLst/>
          </a:prstGeom>
          <a:ln>
            <a:noFill/>
          </a:ln>
          <a:effectLst>
            <a:outerShdw blurRad="292100" dist="139700" dir="2700000" algn="tl" rotWithShape="0">
              <a:srgbClr val="333333">
                <a:alpha val="65000"/>
              </a:srgbClr>
            </a:outerShdw>
          </a:effectLst>
          <a:extLst/>
        </p:spPr>
      </p:pic>
      <p:sp>
        <p:nvSpPr>
          <p:cNvPr id="7" name="Title 4"/>
          <p:cNvSpPr>
            <a:spLocks noGrp="1"/>
          </p:cNvSpPr>
          <p:nvPr>
            <p:ph type="title"/>
          </p:nvPr>
        </p:nvSpPr>
        <p:spPr>
          <a:xfrm>
            <a:off x="0" y="-152400"/>
            <a:ext cx="8229600" cy="1189038"/>
          </a:xfrm>
        </p:spPr>
        <p:txBody>
          <a:bodyPr/>
          <a:lstStyle/>
          <a:p>
            <a:pPr algn="l" eaLnBrk="1" hangingPunct="1"/>
            <a:r>
              <a:rPr lang="en-US" sz="3600" dirty="0" smtClean="0">
                <a:solidFill>
                  <a:schemeClr val="bg1">
                    <a:lumMod val="50000"/>
                  </a:schemeClr>
                </a:solidFill>
                <a:effectLst/>
              </a:rPr>
              <a:t> </a:t>
            </a:r>
            <a:r>
              <a:rPr lang="en-US" sz="3200" dirty="0" smtClean="0">
                <a:solidFill>
                  <a:schemeClr val="bg1">
                    <a:lumMod val="50000"/>
                  </a:schemeClr>
                </a:solidFill>
                <a:effectLst/>
              </a:rPr>
              <a:t>Talent Pipeline</a:t>
            </a:r>
          </a:p>
        </p:txBody>
      </p:sp>
      <p:pic>
        <p:nvPicPr>
          <p:cNvPr id="3" name="Picture 2" descr="Screen Shot 2014-04-04 at 12.10.54 PM.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3352800"/>
            <a:ext cx="9144000" cy="3505200"/>
          </a:xfrm>
          <a:prstGeom prst="rect">
            <a:avLst/>
          </a:prstGeom>
        </p:spPr>
      </p:pic>
    </p:spTree>
    <p:extLst>
      <p:ext uri="{BB962C8B-B14F-4D97-AF65-F5344CB8AC3E}">
        <p14:creationId xmlns:p14="http://schemas.microsoft.com/office/powerpoint/2010/main" xmlns="" val="1839074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0" y="-152400"/>
            <a:ext cx="8229600" cy="1189038"/>
          </a:xfrm>
        </p:spPr>
        <p:txBody>
          <a:bodyPr/>
          <a:lstStyle/>
          <a:p>
            <a:pPr algn="l" eaLnBrk="1" hangingPunct="1"/>
            <a:r>
              <a:rPr lang="en-US" sz="3600" dirty="0" smtClean="0">
                <a:solidFill>
                  <a:schemeClr val="bg1">
                    <a:lumMod val="50000"/>
                  </a:schemeClr>
                </a:solidFill>
                <a:effectLst/>
              </a:rPr>
              <a:t> </a:t>
            </a:r>
            <a:r>
              <a:rPr lang="en-US" sz="3200" dirty="0" smtClean="0">
                <a:solidFill>
                  <a:schemeClr val="bg1">
                    <a:lumMod val="50000"/>
                  </a:schemeClr>
                </a:solidFill>
                <a:effectLst/>
              </a:rPr>
              <a:t>Leaky Pipeline</a:t>
            </a:r>
          </a:p>
        </p:txBody>
      </p:sp>
      <p:sp>
        <p:nvSpPr>
          <p:cNvPr id="18435" name="Rectangle 4"/>
          <p:cNvSpPr>
            <a:spLocks noGrp="1"/>
          </p:cNvSpPr>
          <p:nvPr>
            <p:ph type="body" idx="4294967295"/>
          </p:nvPr>
        </p:nvSpPr>
        <p:spPr>
          <a:xfrm>
            <a:off x="457200" y="1295400"/>
            <a:ext cx="8229600" cy="3733799"/>
          </a:xfrm>
        </p:spPr>
        <p:txBody>
          <a:bodyPr/>
          <a:lstStyle/>
          <a:p>
            <a:pPr>
              <a:buBlip>
                <a:blip r:embed="rId3"/>
              </a:buBlip>
            </a:pPr>
            <a:r>
              <a:rPr lang="en-GB" sz="2400" dirty="0" smtClean="0">
                <a:solidFill>
                  <a:srgbClr val="7F7F7F"/>
                </a:solidFill>
              </a:rPr>
              <a:t>National </a:t>
            </a:r>
            <a:r>
              <a:rPr lang="en-GB" sz="2400" dirty="0">
                <a:solidFill>
                  <a:srgbClr val="7F7F7F"/>
                </a:solidFill>
              </a:rPr>
              <a:t>HS graduation rate </a:t>
            </a:r>
            <a:r>
              <a:rPr lang="en-GB" sz="2400" dirty="0" smtClean="0">
                <a:solidFill>
                  <a:srgbClr val="7F7F7F"/>
                </a:solidFill>
              </a:rPr>
              <a:t>81% </a:t>
            </a:r>
            <a:r>
              <a:rPr lang="en-GB" sz="1800" dirty="0" smtClean="0">
                <a:solidFill>
                  <a:srgbClr val="7F7F7F"/>
                </a:solidFill>
              </a:rPr>
              <a:t>(OECD, 2012)</a:t>
            </a:r>
          </a:p>
          <a:p>
            <a:pPr marL="0" indent="0">
              <a:buNone/>
            </a:pPr>
            <a:endParaRPr lang="en-GB" sz="800" dirty="0">
              <a:solidFill>
                <a:srgbClr val="7F7F7F"/>
              </a:solidFill>
            </a:endParaRPr>
          </a:p>
          <a:p>
            <a:pPr>
              <a:buBlip>
                <a:blip r:embed="rId3"/>
              </a:buBlip>
            </a:pPr>
            <a:r>
              <a:rPr lang="en-GB" sz="2400" dirty="0" smtClean="0">
                <a:solidFill>
                  <a:srgbClr val="7F7F7F"/>
                </a:solidFill>
              </a:rPr>
              <a:t>60</a:t>
            </a:r>
            <a:r>
              <a:rPr lang="en-GB" sz="2400" dirty="0">
                <a:solidFill>
                  <a:srgbClr val="7F7F7F"/>
                </a:solidFill>
              </a:rPr>
              <a:t>% of HS grads (</a:t>
            </a:r>
            <a:r>
              <a:rPr lang="en-GB" sz="2400" dirty="0" smtClean="0">
                <a:solidFill>
                  <a:srgbClr val="7F7F7F"/>
                </a:solidFill>
              </a:rPr>
              <a:t>49%</a:t>
            </a:r>
            <a:r>
              <a:rPr lang="en-GB" sz="2400" dirty="0">
                <a:solidFill>
                  <a:srgbClr val="7F7F7F"/>
                </a:solidFill>
              </a:rPr>
              <a:t>) register immediately for post-secondary programs </a:t>
            </a:r>
          </a:p>
          <a:p>
            <a:pPr marL="0" indent="0">
              <a:buNone/>
            </a:pPr>
            <a:endParaRPr lang="en-GB" sz="800" dirty="0">
              <a:solidFill>
                <a:srgbClr val="7F7F7F"/>
              </a:solidFill>
            </a:endParaRPr>
          </a:p>
          <a:p>
            <a:pPr>
              <a:buBlip>
                <a:blip r:embed="rId3"/>
              </a:buBlip>
            </a:pPr>
            <a:r>
              <a:rPr lang="en-GB" sz="2400" dirty="0" smtClean="0">
                <a:solidFill>
                  <a:srgbClr val="7F7F7F"/>
                </a:solidFill>
              </a:rPr>
              <a:t>25</a:t>
            </a:r>
            <a:r>
              <a:rPr lang="en-GB" sz="2400" dirty="0">
                <a:solidFill>
                  <a:srgbClr val="7F7F7F"/>
                </a:solidFill>
              </a:rPr>
              <a:t>% of post-secondary students </a:t>
            </a:r>
            <a:r>
              <a:rPr lang="en-GB" sz="2400" dirty="0" smtClean="0">
                <a:solidFill>
                  <a:srgbClr val="7F7F7F"/>
                </a:solidFill>
              </a:rPr>
              <a:t>drop out and a further 27% change </a:t>
            </a:r>
            <a:r>
              <a:rPr lang="en-GB" sz="2400" dirty="0">
                <a:solidFill>
                  <a:srgbClr val="7F7F7F"/>
                </a:solidFill>
              </a:rPr>
              <a:t>programs </a:t>
            </a:r>
            <a:r>
              <a:rPr lang="en-GB" sz="2400" dirty="0" smtClean="0">
                <a:solidFill>
                  <a:srgbClr val="7F7F7F"/>
                </a:solidFill>
              </a:rPr>
              <a:t>by </a:t>
            </a:r>
            <a:r>
              <a:rPr lang="en-GB" sz="2400" dirty="0">
                <a:solidFill>
                  <a:srgbClr val="7F7F7F"/>
                </a:solidFill>
              </a:rPr>
              <a:t>the end of the first </a:t>
            </a:r>
            <a:r>
              <a:rPr lang="en-GB" sz="2400" dirty="0" smtClean="0">
                <a:solidFill>
                  <a:srgbClr val="7F7F7F"/>
                </a:solidFill>
              </a:rPr>
              <a:t>year.</a:t>
            </a:r>
          </a:p>
          <a:p>
            <a:pPr marL="0" indent="0">
              <a:buNone/>
            </a:pPr>
            <a:endParaRPr lang="en-GB" sz="800" dirty="0" smtClean="0">
              <a:solidFill>
                <a:srgbClr val="7F7F7F"/>
              </a:solidFill>
            </a:endParaRPr>
          </a:p>
          <a:p>
            <a:pPr>
              <a:buBlip>
                <a:blip r:embed="rId3"/>
              </a:buBlip>
            </a:pPr>
            <a:r>
              <a:rPr lang="en-GB" sz="2400" dirty="0" smtClean="0">
                <a:solidFill>
                  <a:srgbClr val="7F7F7F"/>
                </a:solidFill>
              </a:rPr>
              <a:t>56% of the HS grads who register immediately for PS programs eventually graduate (27 out of 100). </a:t>
            </a:r>
          </a:p>
          <a:p>
            <a:pPr eaLnBrk="1" hangingPunct="1"/>
            <a:endParaRPr lang="en-US" sz="1800" dirty="0" smtClean="0">
              <a:solidFill>
                <a:schemeClr val="bg1">
                  <a:lumMod val="50000"/>
                </a:schemeClr>
              </a:solidFill>
            </a:endParaRPr>
          </a:p>
        </p:txBody>
      </p:sp>
      <p:pic>
        <p:nvPicPr>
          <p:cNvPr id="6" name="Content Placeholder 1"/>
          <p:cNvPicPr>
            <a:picLocks noGrp="1" noChangeAspect="1"/>
          </p:cNvPicPr>
          <p:nvPr>
            <p:ph idx="1"/>
          </p:nvPr>
        </p:nvPicPr>
        <p:blipFill rotWithShape="1">
          <a:blip r:embed="rId4" cstate="print">
            <a:duotone>
              <a:schemeClr val="bg2">
                <a:shade val="45000"/>
                <a:satMod val="135000"/>
              </a:schemeClr>
              <a:prstClr val="white"/>
            </a:duotone>
            <a:extLst>
              <a:ext uri="{BEBA8EAE-BF5A-486C-A8C5-ECC9F3942E4B}">
                <a14:imgProps xmlns:a14="http://schemas.microsoft.com/office/drawing/2010/main" xmlns="">
                  <a14:imgLayer r:embed="rId5">
                    <a14:imgEffect>
                      <a14:artisticBlur/>
                    </a14:imgEffect>
                    <a14:imgEffect>
                      <a14:sharpenSoften amount="50000"/>
                    </a14:imgEffect>
                  </a14:imgLayer>
                </a14:imgProps>
              </a:ext>
              <a:ext uri="{28A0092B-C50C-407E-A947-70E740481C1C}">
                <a14:useLocalDpi xmlns:a14="http://schemas.microsoft.com/office/drawing/2010/main" xmlns="" val="0"/>
              </a:ext>
            </a:extLst>
          </a:blip>
          <a:srcRect t="32139" b="31624"/>
          <a:stretch/>
        </p:blipFill>
        <p:spPr>
          <a:xfrm>
            <a:off x="0" y="5188857"/>
            <a:ext cx="9144000" cy="1669143"/>
          </a:xfrm>
        </p:spPr>
      </p:pic>
      <p:sp>
        <p:nvSpPr>
          <p:cNvPr id="5" name="TextBox 4"/>
          <p:cNvSpPr txBox="1"/>
          <p:nvPr/>
        </p:nvSpPr>
        <p:spPr>
          <a:xfrm>
            <a:off x="2743200" y="5486400"/>
            <a:ext cx="6400800" cy="1354217"/>
          </a:xfrm>
          <a:prstGeom prst="rect">
            <a:avLst/>
          </a:prstGeom>
          <a:noFill/>
        </p:spPr>
        <p:txBody>
          <a:bodyPr wrap="square">
            <a:spAutoFit/>
          </a:bodyPr>
          <a:lstStyle/>
          <a:p>
            <a:pPr marL="171450" indent="-171450">
              <a:buFont typeface="Arial"/>
              <a:buChar char="•"/>
            </a:pPr>
            <a:r>
              <a:rPr lang="en-GB" sz="1200" dirty="0" smtClean="0">
                <a:solidFill>
                  <a:schemeClr val="bg1">
                    <a:lumMod val="50000"/>
                  </a:schemeClr>
                </a:solidFill>
              </a:rPr>
              <a:t>OECD, 2012</a:t>
            </a:r>
          </a:p>
          <a:p>
            <a:pPr marL="171450" indent="-171450">
              <a:buFont typeface="Arial"/>
              <a:buChar char="•"/>
            </a:pPr>
            <a:r>
              <a:rPr lang="en-GB" sz="1200" dirty="0" smtClean="0">
                <a:solidFill>
                  <a:schemeClr val="bg1">
                    <a:lumMod val="50000"/>
                  </a:schemeClr>
                </a:solidFill>
              </a:rPr>
              <a:t>King</a:t>
            </a:r>
            <a:r>
              <a:rPr lang="en-GB" sz="1200" dirty="0">
                <a:solidFill>
                  <a:schemeClr val="bg1">
                    <a:lumMod val="50000"/>
                  </a:schemeClr>
                </a:solidFill>
              </a:rPr>
              <a:t>, 2009, Who Doesn’t Go To Post-Secondary Education</a:t>
            </a:r>
            <a:r>
              <a:rPr lang="en-GB" sz="1200" dirty="0" smtClean="0">
                <a:solidFill>
                  <a:schemeClr val="bg1">
                    <a:lumMod val="50000"/>
                  </a:schemeClr>
                </a:solidFill>
              </a:rPr>
              <a:t>?</a:t>
            </a:r>
          </a:p>
          <a:p>
            <a:pPr marL="171450" indent="-171450">
              <a:buFont typeface="Arial"/>
              <a:buChar char="•"/>
            </a:pPr>
            <a:r>
              <a:rPr lang="en-GB" sz="1200" dirty="0" smtClean="0">
                <a:solidFill>
                  <a:schemeClr val="bg1">
                    <a:lumMod val="50000"/>
                  </a:schemeClr>
                </a:solidFill>
              </a:rPr>
              <a:t>Education </a:t>
            </a:r>
            <a:r>
              <a:rPr lang="en-GB" sz="1200" dirty="0">
                <a:solidFill>
                  <a:schemeClr val="bg1">
                    <a:lumMod val="50000"/>
                  </a:schemeClr>
                </a:solidFill>
              </a:rPr>
              <a:t>Indicators </a:t>
            </a:r>
            <a:r>
              <a:rPr lang="en-GB" sz="1200" dirty="0" smtClean="0">
                <a:solidFill>
                  <a:schemeClr val="bg1">
                    <a:lumMod val="50000"/>
                  </a:schemeClr>
                </a:solidFill>
              </a:rPr>
              <a:t>2012, </a:t>
            </a:r>
            <a:r>
              <a:rPr lang="en-GB" sz="1200" dirty="0">
                <a:solidFill>
                  <a:schemeClr val="bg1">
                    <a:lumMod val="50000"/>
                  </a:schemeClr>
                </a:solidFill>
              </a:rPr>
              <a:t>Statistics Canada &amp; Council of Ministers of Education </a:t>
            </a:r>
            <a:r>
              <a:rPr lang="en-GB" sz="1200" dirty="0" smtClean="0">
                <a:solidFill>
                  <a:schemeClr val="bg1">
                    <a:lumMod val="50000"/>
                  </a:schemeClr>
                </a:solidFill>
              </a:rPr>
              <a:t>Canada</a:t>
            </a:r>
          </a:p>
          <a:p>
            <a:pPr marL="171450" indent="-171450">
              <a:buFont typeface="Arial"/>
              <a:buChar char="•"/>
            </a:pPr>
            <a:r>
              <a:rPr lang="en-GB" sz="1200" dirty="0" smtClean="0">
                <a:solidFill>
                  <a:schemeClr val="bg1">
                    <a:lumMod val="50000"/>
                  </a:schemeClr>
                </a:solidFill>
              </a:rPr>
              <a:t>Miner, 2014, </a:t>
            </a:r>
            <a:r>
              <a:rPr lang="en-GB" sz="1200" dirty="0">
                <a:solidFill>
                  <a:schemeClr val="bg1">
                    <a:lumMod val="50000"/>
                  </a:schemeClr>
                </a:solidFill>
              </a:rPr>
              <a:t>The Great Canadian Skills </a:t>
            </a:r>
            <a:r>
              <a:rPr lang="en-GB" sz="1200" dirty="0" smtClean="0">
                <a:solidFill>
                  <a:schemeClr val="bg1">
                    <a:lumMod val="50000"/>
                  </a:schemeClr>
                </a:solidFill>
              </a:rPr>
              <a:t>Mismatch: People </a:t>
            </a:r>
            <a:r>
              <a:rPr lang="en-GB" sz="1200" dirty="0">
                <a:solidFill>
                  <a:schemeClr val="bg1">
                    <a:lumMod val="50000"/>
                  </a:schemeClr>
                </a:solidFill>
              </a:rPr>
              <a:t>Without Jobs, Jobs Without People and MORE</a:t>
            </a:r>
          </a:p>
          <a:p>
            <a:pPr marL="171450" indent="-171450">
              <a:buFont typeface="Arial"/>
              <a:buChar char="•"/>
            </a:pPr>
            <a:endParaRPr lang="en-GB" sz="1200" dirty="0">
              <a:solidFill>
                <a:schemeClr val="bg1">
                  <a:lumMod val="50000"/>
                </a:schemeClr>
              </a:solidFill>
            </a:endParaRPr>
          </a:p>
          <a:p>
            <a:pPr marL="0" lvl="1">
              <a:defRPr/>
            </a:pPr>
            <a:r>
              <a:rPr lang="en-US" sz="1000" dirty="0" smtClean="0">
                <a:solidFill>
                  <a:schemeClr val="bg1">
                    <a:lumMod val="50000"/>
                  </a:schemeClr>
                </a:solidFill>
              </a:rPr>
              <a:t> </a:t>
            </a:r>
            <a:endParaRPr lang="en-US" sz="1000" dirty="0">
              <a:solidFill>
                <a:schemeClr val="bg1">
                  <a:lumMod val="50000"/>
                </a:schemeClr>
              </a:solidFill>
            </a:endParaRPr>
          </a:p>
        </p:txBody>
      </p:sp>
    </p:spTree>
    <p:extLst>
      <p:ext uri="{BB962C8B-B14F-4D97-AF65-F5344CB8AC3E}">
        <p14:creationId xmlns:p14="http://schemas.microsoft.com/office/powerpoint/2010/main" xmlns="" val="183907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End of the Pipeline</a:t>
            </a:r>
            <a:endParaRPr lang="en-US" sz="3200" dirty="0" smtClean="0">
              <a:solidFill>
                <a:schemeClr val="bg1">
                  <a:lumMod val="50000"/>
                </a:schemeClr>
              </a:solidFill>
              <a:effectLst/>
            </a:endParaRPr>
          </a:p>
        </p:txBody>
      </p:sp>
      <p:sp>
        <p:nvSpPr>
          <p:cNvPr id="18435" name="Rectangle 4"/>
          <p:cNvSpPr>
            <a:spLocks noGrp="1"/>
          </p:cNvSpPr>
          <p:nvPr>
            <p:ph type="body" idx="4294967295"/>
          </p:nvPr>
        </p:nvSpPr>
        <p:spPr>
          <a:xfrm>
            <a:off x="0" y="1066801"/>
            <a:ext cx="8763000" cy="4190999"/>
          </a:xfrm>
        </p:spPr>
        <p:txBody>
          <a:bodyPr/>
          <a:lstStyle/>
          <a:p>
            <a:pPr lvl="1" eaLnBrk="1" hangingPunct="1">
              <a:buBlip>
                <a:blip r:embed="rId3"/>
              </a:buBlip>
            </a:pPr>
            <a:r>
              <a:rPr lang="en-US" sz="2400" dirty="0" smtClean="0">
                <a:solidFill>
                  <a:srgbClr val="7F7F7F"/>
                </a:solidFill>
              </a:rPr>
              <a:t>100 Grade 9 Students: </a:t>
            </a:r>
            <a:r>
              <a:rPr lang="en-US" sz="2400" b="1" dirty="0" smtClean="0">
                <a:solidFill>
                  <a:srgbClr val="7F7F7F"/>
                </a:solidFill>
              </a:rPr>
              <a:t>&lt;30 </a:t>
            </a:r>
            <a:r>
              <a:rPr lang="en-US" sz="2400" dirty="0">
                <a:solidFill>
                  <a:srgbClr val="7F7F7F"/>
                </a:solidFill>
              </a:rPr>
              <a:t>will graduate on schedule with post-secondary degree, diploma, </a:t>
            </a:r>
            <a:r>
              <a:rPr lang="en-US" sz="2400" dirty="0" smtClean="0">
                <a:solidFill>
                  <a:srgbClr val="7F7F7F"/>
                </a:solidFill>
              </a:rPr>
              <a:t>certificate</a:t>
            </a:r>
          </a:p>
          <a:p>
            <a:pPr marL="457200" lvl="1" indent="0" eaLnBrk="1" hangingPunct="1">
              <a:buNone/>
            </a:pPr>
            <a:endParaRPr lang="en-US" sz="800" dirty="0" smtClean="0">
              <a:solidFill>
                <a:srgbClr val="7F7F7F"/>
              </a:solidFill>
            </a:endParaRPr>
          </a:p>
          <a:p>
            <a:pPr lvl="1" eaLnBrk="1" hangingPunct="1">
              <a:buBlip>
                <a:blip r:embed="rId3"/>
              </a:buBlip>
            </a:pPr>
            <a:r>
              <a:rPr lang="en-US" sz="2400" b="1" dirty="0" smtClean="0">
                <a:solidFill>
                  <a:srgbClr val="7F7F7F"/>
                </a:solidFill>
              </a:rPr>
              <a:t>14-20% </a:t>
            </a:r>
            <a:r>
              <a:rPr lang="en-US" sz="2400" dirty="0" smtClean="0">
                <a:solidFill>
                  <a:srgbClr val="7F7F7F"/>
                </a:solidFill>
              </a:rPr>
              <a:t>youth unemployment </a:t>
            </a:r>
            <a:r>
              <a:rPr lang="en-US" sz="1800" dirty="0" smtClean="0">
                <a:solidFill>
                  <a:srgbClr val="7F7F7F"/>
                </a:solidFill>
              </a:rPr>
              <a:t>(Statistics Canada)</a:t>
            </a:r>
          </a:p>
          <a:p>
            <a:pPr marL="457200" lvl="1" indent="0" eaLnBrk="1" hangingPunct="1">
              <a:buNone/>
            </a:pPr>
            <a:endParaRPr lang="en-US" sz="800" dirty="0">
              <a:solidFill>
                <a:srgbClr val="7F7F7F"/>
              </a:solidFill>
            </a:endParaRPr>
          </a:p>
          <a:p>
            <a:pPr lvl="1" eaLnBrk="1" hangingPunct="1">
              <a:buBlip>
                <a:blip r:embed="rId3"/>
              </a:buBlip>
            </a:pPr>
            <a:r>
              <a:rPr lang="en-US" sz="2400" b="1" dirty="0" smtClean="0">
                <a:solidFill>
                  <a:srgbClr val="7F7F7F"/>
                </a:solidFill>
              </a:rPr>
              <a:t>39%</a:t>
            </a:r>
            <a:r>
              <a:rPr lang="en-US" sz="2400" dirty="0" smtClean="0">
                <a:solidFill>
                  <a:srgbClr val="7F7F7F"/>
                </a:solidFill>
              </a:rPr>
              <a:t> mal-employed or underemployed </a:t>
            </a:r>
            <a:r>
              <a:rPr lang="en-US" sz="1800" dirty="0" smtClean="0">
                <a:solidFill>
                  <a:srgbClr val="7F7F7F"/>
                </a:solidFill>
              </a:rPr>
              <a:t>(Sun Life Financial Canada Poll of 18-24 year olds, November, 2012)</a:t>
            </a:r>
          </a:p>
          <a:p>
            <a:pPr marL="457200" lvl="1" indent="0" eaLnBrk="1" hangingPunct="1">
              <a:buNone/>
            </a:pPr>
            <a:endParaRPr lang="en-US" sz="800" dirty="0">
              <a:solidFill>
                <a:srgbClr val="7F7F7F"/>
              </a:solidFill>
            </a:endParaRPr>
          </a:p>
          <a:p>
            <a:pPr lvl="1" eaLnBrk="1" hangingPunct="1">
              <a:buBlip>
                <a:blip r:embed="rId3"/>
              </a:buBlip>
            </a:pPr>
            <a:r>
              <a:rPr lang="en-US" sz="2400" b="1" dirty="0" smtClean="0">
                <a:solidFill>
                  <a:srgbClr val="7F7F7F"/>
                </a:solidFill>
              </a:rPr>
              <a:t>90% </a:t>
            </a:r>
            <a:r>
              <a:rPr lang="en-US" sz="2400" dirty="0" smtClean="0">
                <a:solidFill>
                  <a:srgbClr val="7F7F7F"/>
                </a:solidFill>
              </a:rPr>
              <a:t>of Youth 18-24 feel </a:t>
            </a:r>
            <a:r>
              <a:rPr lang="en-US" sz="2400" dirty="0">
                <a:solidFill>
                  <a:srgbClr val="7F7F7F"/>
                </a:solidFill>
              </a:rPr>
              <a:t>Excessive </a:t>
            </a:r>
            <a:r>
              <a:rPr lang="en-US" sz="2400" dirty="0" smtClean="0">
                <a:solidFill>
                  <a:srgbClr val="7F7F7F"/>
                </a:solidFill>
              </a:rPr>
              <a:t>Stress. Why? Economic instability and underemployment </a:t>
            </a:r>
            <a:r>
              <a:rPr lang="en-US" sz="1800" dirty="0">
                <a:solidFill>
                  <a:srgbClr val="7F7F7F"/>
                </a:solidFill>
              </a:rPr>
              <a:t>(Sun Life Financial </a:t>
            </a:r>
            <a:r>
              <a:rPr lang="en-US" sz="1800" dirty="0" smtClean="0">
                <a:solidFill>
                  <a:srgbClr val="7F7F7F"/>
                </a:solidFill>
              </a:rPr>
              <a:t>Canada, Nov </a:t>
            </a:r>
            <a:r>
              <a:rPr lang="en-US" sz="1800" dirty="0">
                <a:solidFill>
                  <a:srgbClr val="7F7F7F"/>
                </a:solidFill>
              </a:rPr>
              <a:t>2012)</a:t>
            </a:r>
          </a:p>
          <a:p>
            <a:pPr marL="457200" lvl="1" indent="0" eaLnBrk="1" hangingPunct="1">
              <a:buNone/>
            </a:pPr>
            <a:endParaRPr lang="en-US" sz="800" dirty="0" smtClean="0">
              <a:solidFill>
                <a:srgbClr val="7F7F7F"/>
              </a:solidFill>
            </a:endParaRPr>
          </a:p>
          <a:p>
            <a:pPr lvl="1" eaLnBrk="1" hangingPunct="1">
              <a:buBlip>
                <a:blip r:embed="rId3"/>
              </a:buBlip>
            </a:pPr>
            <a:r>
              <a:rPr lang="en-US" sz="2400" dirty="0" smtClean="0">
                <a:solidFill>
                  <a:srgbClr val="7F7F7F"/>
                </a:solidFill>
              </a:rPr>
              <a:t>2013 summer jobs at lowest level since 1977 </a:t>
            </a:r>
            <a:r>
              <a:rPr lang="en-US" sz="1800" dirty="0" smtClean="0">
                <a:solidFill>
                  <a:srgbClr val="7F7F7F"/>
                </a:solidFill>
              </a:rPr>
              <a:t>(C.D. Howe Institute)</a:t>
            </a:r>
            <a:endParaRPr lang="en-US" sz="1800" dirty="0">
              <a:solidFill>
                <a:srgbClr val="7F7F7F"/>
              </a:solidFill>
            </a:endParaRPr>
          </a:p>
          <a:p>
            <a:pPr lvl="1" eaLnBrk="1" hangingPunct="1">
              <a:buBlip>
                <a:blip r:embed="rId3"/>
              </a:buBlip>
            </a:pPr>
            <a:endParaRPr lang="en-US" sz="2000" dirty="0" smtClean="0">
              <a:solidFill>
                <a:srgbClr val="000000"/>
              </a:solidFill>
            </a:endParaRPr>
          </a:p>
          <a:p>
            <a:pPr marL="457200" lvl="1" indent="0" eaLnBrk="1" hangingPunct="1">
              <a:buNone/>
            </a:pPr>
            <a:endParaRPr lang="en-US" sz="1600" dirty="0" smtClean="0">
              <a:solidFill>
                <a:srgbClr val="000000"/>
              </a:solidFill>
            </a:endParaRPr>
          </a:p>
        </p:txBody>
      </p:sp>
      <p:pic>
        <p:nvPicPr>
          <p:cNvPr id="6" name="Content Placeholder 1"/>
          <p:cNvPicPr>
            <a:picLocks noGrp="1" noChangeAspect="1"/>
          </p:cNvPicPr>
          <p:nvPr>
            <p:ph idx="1"/>
          </p:nvPr>
        </p:nvPicPr>
        <p:blipFill rotWithShape="1">
          <a:blip r:embed="rId4" cstate="print">
            <a:duotone>
              <a:schemeClr val="bg2">
                <a:shade val="45000"/>
                <a:satMod val="135000"/>
              </a:schemeClr>
              <a:prstClr val="white"/>
            </a:duotone>
            <a:extLst>
              <a:ext uri="{BEBA8EAE-BF5A-486C-A8C5-ECC9F3942E4B}">
                <a14:imgProps xmlns:a14="http://schemas.microsoft.com/office/drawing/2010/main" xmlns="">
                  <a14:imgLayer r:embed="rId5">
                    <a14:imgEffect>
                      <a14:artisticBlur/>
                    </a14:imgEffect>
                    <a14:imgEffect>
                      <a14:sharpenSoften amount="50000"/>
                    </a14:imgEffect>
                  </a14:imgLayer>
                </a14:imgProps>
              </a:ext>
              <a:ext uri="{28A0092B-C50C-407E-A947-70E740481C1C}">
                <a14:useLocalDpi xmlns:a14="http://schemas.microsoft.com/office/drawing/2010/main" xmlns="" val="0"/>
              </a:ext>
            </a:extLst>
          </a:blip>
          <a:srcRect t="32139" b="31624"/>
          <a:stretch/>
        </p:blipFill>
        <p:spPr>
          <a:xfrm>
            <a:off x="0" y="5188857"/>
            <a:ext cx="9144000" cy="1669143"/>
          </a:xfrm>
        </p:spPr>
      </p:pic>
      <p:sp>
        <p:nvSpPr>
          <p:cNvPr id="2" name="TextBox 1"/>
          <p:cNvSpPr txBox="1"/>
          <p:nvPr/>
        </p:nvSpPr>
        <p:spPr>
          <a:xfrm>
            <a:off x="0" y="5648980"/>
            <a:ext cx="9144000" cy="646331"/>
          </a:xfrm>
          <a:prstGeom prst="rect">
            <a:avLst/>
          </a:prstGeom>
          <a:noFill/>
        </p:spPr>
        <p:txBody>
          <a:bodyPr wrap="square" rtlCol="0">
            <a:spAutoFit/>
          </a:bodyPr>
          <a:lstStyle/>
          <a:p>
            <a:pPr algn="ctr"/>
            <a:r>
              <a:rPr lang="en-US" dirty="0" smtClean="0">
                <a:solidFill>
                  <a:srgbClr val="7F7F7F"/>
                </a:solidFill>
              </a:rPr>
              <a:t>“The linear path from school to career, home ownership, and family has disappeared.”</a:t>
            </a:r>
          </a:p>
          <a:p>
            <a:pPr algn="ctr"/>
            <a:r>
              <a:rPr lang="en-US" dirty="0" smtClean="0">
                <a:solidFill>
                  <a:srgbClr val="7F7F7F"/>
                </a:solidFill>
              </a:rPr>
              <a:t>Community Foundations of Canada, October 2012</a:t>
            </a:r>
            <a:endParaRPr lang="en-US" dirty="0">
              <a:solidFill>
                <a:srgbClr val="7F7F7F"/>
              </a:solidFill>
            </a:endParaRPr>
          </a:p>
        </p:txBody>
      </p:sp>
    </p:spTree>
    <p:extLst>
      <p:ext uri="{BB962C8B-B14F-4D97-AF65-F5344CB8AC3E}">
        <p14:creationId xmlns:p14="http://schemas.microsoft.com/office/powerpoint/2010/main" xmlns="" val="1839074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0" y="-152400"/>
            <a:ext cx="8229600" cy="1189038"/>
          </a:xfrm>
        </p:spPr>
        <p:txBody>
          <a:bodyPr/>
          <a:lstStyle/>
          <a:p>
            <a:pPr algn="l" eaLnBrk="1" hangingPunct="1"/>
            <a:r>
              <a:rPr lang="en-CA" sz="3600" dirty="0" smtClean="0">
                <a:solidFill>
                  <a:schemeClr val="bg1">
                    <a:lumMod val="50000"/>
                  </a:schemeClr>
                </a:solidFill>
                <a:effectLst/>
              </a:rPr>
              <a:t>  </a:t>
            </a:r>
            <a:r>
              <a:rPr lang="en-CA" sz="3200" dirty="0" smtClean="0">
                <a:solidFill>
                  <a:schemeClr val="bg1">
                    <a:lumMod val="50000"/>
                  </a:schemeClr>
                </a:solidFill>
                <a:effectLst/>
              </a:rPr>
              <a:t>Admission to a Good Life</a:t>
            </a:r>
            <a:endParaRPr lang="en-US" sz="3200" dirty="0" smtClean="0">
              <a:solidFill>
                <a:schemeClr val="bg1">
                  <a:lumMod val="50000"/>
                </a:schemeClr>
              </a:solidFill>
              <a:effectLst/>
            </a:endParaRPr>
          </a:p>
        </p:txBody>
      </p:sp>
      <p:sp>
        <p:nvSpPr>
          <p:cNvPr id="7" name="TextBox 6"/>
          <p:cNvSpPr txBox="1"/>
          <p:nvPr/>
        </p:nvSpPr>
        <p:spPr>
          <a:xfrm>
            <a:off x="0" y="2692837"/>
            <a:ext cx="9144000" cy="3631763"/>
          </a:xfrm>
          <a:prstGeom prst="rect">
            <a:avLst/>
          </a:prstGeom>
          <a:noFill/>
        </p:spPr>
        <p:txBody>
          <a:bodyPr wrap="square">
            <a:prstTxWarp prst="textNoShape">
              <a:avLst/>
            </a:prstTxWarp>
            <a:spAutoFit/>
          </a:bodyPr>
          <a:lstStyle/>
          <a:p>
            <a:pPr algn="ctr">
              <a:defRPr/>
            </a:pPr>
            <a:endParaRPr lang="en-US" sz="2400" b="1" dirty="0" smtClean="0">
              <a:solidFill>
                <a:srgbClr val="000000"/>
              </a:solidFill>
              <a:latin typeface="+mn-lt"/>
              <a:ea typeface="Arial" pitchFamily="-84" charset="0"/>
              <a:cs typeface="Arial" pitchFamily="-84" charset="0"/>
            </a:endParaRPr>
          </a:p>
          <a:p>
            <a:pPr algn="ctr">
              <a:defRPr/>
            </a:pPr>
            <a:endParaRPr lang="en-US" sz="2400" b="1" dirty="0" smtClean="0">
              <a:solidFill>
                <a:srgbClr val="000000"/>
              </a:solidFill>
              <a:latin typeface="+mn-lt"/>
              <a:ea typeface="Arial" pitchFamily="-84" charset="0"/>
              <a:cs typeface="Arial" pitchFamily="-84" charset="0"/>
            </a:endParaRPr>
          </a:p>
          <a:p>
            <a:pPr algn="ctr">
              <a:defRPr/>
            </a:pPr>
            <a:r>
              <a:rPr lang="en-US" sz="3200" dirty="0" smtClean="0">
                <a:solidFill>
                  <a:srgbClr val="7F7F7F"/>
                </a:solidFill>
                <a:latin typeface="+mn-lt"/>
                <a:ea typeface="Arial" pitchFamily="-84" charset="0"/>
                <a:cs typeface="Arial" pitchFamily="-84" charset="0"/>
              </a:rPr>
              <a:t>“Over the past third of a century </a:t>
            </a:r>
            <a:r>
              <a:rPr lang="en-US" sz="3200" b="1" i="1" dirty="0" smtClean="0">
                <a:solidFill>
                  <a:srgbClr val="7F7F7F"/>
                </a:solidFill>
                <a:latin typeface="+mn-lt"/>
                <a:ea typeface="Arial" pitchFamily="-84" charset="0"/>
                <a:cs typeface="Arial" pitchFamily="-84" charset="0"/>
              </a:rPr>
              <a:t>all</a:t>
            </a:r>
            <a:r>
              <a:rPr lang="en-US" sz="3200" b="1" dirty="0" smtClean="0">
                <a:solidFill>
                  <a:srgbClr val="7F7F7F"/>
                </a:solidFill>
                <a:latin typeface="+mn-lt"/>
                <a:ea typeface="Arial" pitchFamily="-84" charset="0"/>
                <a:cs typeface="Arial" pitchFamily="-84" charset="0"/>
              </a:rPr>
              <a:t> net job growth </a:t>
            </a:r>
            <a:r>
              <a:rPr lang="en-US" sz="3200" dirty="0" smtClean="0">
                <a:solidFill>
                  <a:srgbClr val="7F7F7F"/>
                </a:solidFill>
                <a:latin typeface="+mn-lt"/>
                <a:ea typeface="Arial" pitchFamily="-84" charset="0"/>
                <a:cs typeface="Arial" pitchFamily="-84" charset="0"/>
              </a:rPr>
              <a:t>has been generated by positions requiring some </a:t>
            </a:r>
          </a:p>
          <a:p>
            <a:pPr algn="ctr">
              <a:defRPr/>
            </a:pPr>
            <a:r>
              <a:rPr lang="en-US" sz="3200" b="1" dirty="0" smtClean="0">
                <a:solidFill>
                  <a:srgbClr val="7F7F7F"/>
                </a:solidFill>
                <a:latin typeface="+mn-lt"/>
                <a:ea typeface="Arial" pitchFamily="-84" charset="0"/>
                <a:cs typeface="Arial" pitchFamily="-84" charset="0"/>
              </a:rPr>
              <a:t>post-secondary education</a:t>
            </a:r>
            <a:r>
              <a:rPr lang="en-US" sz="3200" dirty="0" smtClean="0">
                <a:solidFill>
                  <a:srgbClr val="7F7F7F"/>
                </a:solidFill>
                <a:latin typeface="+mn-lt"/>
                <a:ea typeface="Arial" pitchFamily="-84" charset="0"/>
                <a:cs typeface="Arial" pitchFamily="-84" charset="0"/>
              </a:rPr>
              <a:t>.”</a:t>
            </a:r>
            <a:endParaRPr lang="en-US" sz="800" dirty="0">
              <a:solidFill>
                <a:srgbClr val="000000"/>
              </a:solidFill>
              <a:latin typeface="+mn-lt"/>
              <a:ea typeface="Arial" pitchFamily="-84" charset="0"/>
              <a:cs typeface="Arial" pitchFamily="-84" charset="0"/>
            </a:endParaRPr>
          </a:p>
          <a:p>
            <a:pPr algn="ctr">
              <a:defRPr/>
            </a:pPr>
            <a:endParaRPr lang="en-US" sz="800" dirty="0" smtClean="0">
              <a:solidFill>
                <a:srgbClr val="000000"/>
              </a:solidFill>
              <a:latin typeface="+mn-lt"/>
              <a:ea typeface="Arial" pitchFamily="-84" charset="0"/>
              <a:cs typeface="Arial" pitchFamily="-84" charset="0"/>
            </a:endParaRPr>
          </a:p>
          <a:p>
            <a:pPr algn="ctr">
              <a:defRPr/>
            </a:pPr>
            <a:r>
              <a:rPr lang="en-US" dirty="0" smtClean="0">
                <a:solidFill>
                  <a:schemeClr val="bg1">
                    <a:lumMod val="50000"/>
                  </a:schemeClr>
                </a:solidFill>
                <a:latin typeface="+mn-lt"/>
                <a:ea typeface="Arial" pitchFamily="-84" charset="0"/>
                <a:cs typeface="Arial" pitchFamily="-84" charset="0"/>
              </a:rPr>
              <a:t>Pathways to Prosperity, 2011, Harvard Graduate School of Education</a:t>
            </a:r>
          </a:p>
          <a:p>
            <a:pPr algn="ctr">
              <a:defRPr/>
            </a:pPr>
            <a:endParaRPr lang="en-US" sz="2400" dirty="0" smtClean="0">
              <a:solidFill>
                <a:srgbClr val="000000"/>
              </a:solidFill>
              <a:latin typeface="+mn-lt"/>
              <a:ea typeface="Arial" pitchFamily="-84" charset="0"/>
              <a:cs typeface="Arial" pitchFamily="-84" charset="0"/>
            </a:endParaRPr>
          </a:p>
          <a:p>
            <a:pPr>
              <a:defRPr/>
            </a:pPr>
            <a:endParaRPr lang="en-US" dirty="0" smtClean="0">
              <a:solidFill>
                <a:schemeClr val="bg1"/>
              </a:solidFill>
              <a:effectLst>
                <a:outerShdw blurRad="38100" dist="38100" dir="2700000" algn="tl">
                  <a:srgbClr val="000000"/>
                </a:outerShdw>
              </a:effectLst>
              <a:latin typeface="Arial" pitchFamily="-84" charset="0"/>
              <a:ea typeface="Arial" pitchFamily="-84" charset="0"/>
              <a:cs typeface="Arial" pitchFamily="-84" charset="0"/>
            </a:endParaRPr>
          </a:p>
          <a:p>
            <a:pPr>
              <a:defRPr/>
            </a:pPr>
            <a:endParaRPr lang="en-US" dirty="0">
              <a:solidFill>
                <a:schemeClr val="bg1"/>
              </a:solidFill>
              <a:effectLst>
                <a:outerShdw blurRad="38100" dist="38100" dir="2700000" algn="tl">
                  <a:srgbClr val="000000"/>
                </a:outerShdw>
              </a:effectLst>
              <a:latin typeface="Arial" pitchFamily="-84" charset="0"/>
              <a:ea typeface="Arial" pitchFamily="-84" charset="0"/>
              <a:cs typeface="Arial" pitchFamily="-84" charset="0"/>
            </a:endParaRPr>
          </a:p>
        </p:txBody>
      </p:sp>
      <p:sp>
        <p:nvSpPr>
          <p:cNvPr id="2" name="TextBox 1"/>
          <p:cNvSpPr txBox="1"/>
          <p:nvPr/>
        </p:nvSpPr>
        <p:spPr>
          <a:xfrm>
            <a:off x="0" y="1492984"/>
            <a:ext cx="9144000" cy="1631216"/>
          </a:xfrm>
          <a:prstGeom prst="rect">
            <a:avLst/>
          </a:prstGeom>
          <a:noFill/>
        </p:spPr>
        <p:txBody>
          <a:bodyPr wrap="square" rtlCol="0">
            <a:spAutoFit/>
          </a:bodyPr>
          <a:lstStyle/>
          <a:p>
            <a:pPr marL="0" lvl="1" algn="ctr"/>
            <a:r>
              <a:rPr lang="en-US" sz="3200" dirty="0">
                <a:solidFill>
                  <a:srgbClr val="7F7F7F"/>
                </a:solidFill>
                <a:latin typeface="+mj-lt"/>
              </a:rPr>
              <a:t>By 2031 approximately </a:t>
            </a:r>
            <a:r>
              <a:rPr lang="en-US" sz="3200" b="1" dirty="0">
                <a:solidFill>
                  <a:srgbClr val="7F7F7F"/>
                </a:solidFill>
                <a:latin typeface="+mj-lt"/>
              </a:rPr>
              <a:t>77%</a:t>
            </a:r>
            <a:r>
              <a:rPr lang="en-US" sz="3200" dirty="0">
                <a:solidFill>
                  <a:srgbClr val="7F7F7F"/>
                </a:solidFill>
                <a:latin typeface="+mj-lt"/>
              </a:rPr>
              <a:t> of the workforce will require a post-secondary education or training</a:t>
            </a:r>
          </a:p>
          <a:p>
            <a:pPr marL="0" lvl="1" algn="ctr"/>
            <a:r>
              <a:rPr lang="en-US" dirty="0">
                <a:solidFill>
                  <a:srgbClr val="7F7F7F"/>
                </a:solidFill>
                <a:latin typeface="+mj-lt"/>
              </a:rPr>
              <a:t>Jobs of the Future: Options and Opportunities, Rick Miner, PhD, March 2012)</a:t>
            </a:r>
          </a:p>
          <a:p>
            <a:endParaRPr lang="en-US" dirty="0"/>
          </a:p>
        </p:txBody>
      </p:sp>
    </p:spTree>
    <p:extLst>
      <p:ext uri="{BB962C8B-B14F-4D97-AF65-F5344CB8AC3E}">
        <p14:creationId xmlns:p14="http://schemas.microsoft.com/office/powerpoint/2010/main" xmlns="" val="3819831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12004</TotalTime>
  <Words>2262</Words>
  <Application>Microsoft Office PowerPoint</Application>
  <PresentationFormat>On-screen Show (4:3)</PresentationFormat>
  <Paragraphs>192</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Our Mission</vt:lpstr>
      <vt:lpstr>Slide 5</vt:lpstr>
      <vt:lpstr> Talent Pipeline</vt:lpstr>
      <vt:lpstr> Leaky Pipeline</vt:lpstr>
      <vt:lpstr> End of the Pipeline</vt:lpstr>
      <vt:lpstr>  Admission to a Good Life</vt:lpstr>
      <vt:lpstr> Generation Nixed</vt:lpstr>
      <vt:lpstr> Young &amp; Jobless Series</vt:lpstr>
      <vt:lpstr> Generation with no Future</vt:lpstr>
      <vt:lpstr> CBC Documentary</vt:lpstr>
      <vt:lpstr> Generation Jobless</vt:lpstr>
      <vt:lpstr> Entitlement?</vt:lpstr>
      <vt:lpstr> Skills Shortage</vt:lpstr>
      <vt:lpstr> Employee Engagement</vt:lpstr>
      <vt:lpstr> Employee Engagement</vt:lpstr>
      <vt:lpstr> Economic Consequences</vt:lpstr>
      <vt:lpstr> Human Consequences</vt:lpstr>
      <vt:lpstr> Designing a System That Works</vt:lpstr>
      <vt:lpstr> Transforming Education</vt:lpstr>
      <vt:lpstr> Harvard’s Pathways Movement</vt:lpstr>
      <vt:lpstr> Consensus</vt:lpstr>
      <vt:lpstr>Slide 25</vt:lpstr>
      <vt:lpstr> Sounds Good, But How?</vt:lpstr>
      <vt:lpstr>Slide 27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nicole</cp:lastModifiedBy>
  <cp:revision>490</cp:revision>
  <cp:lastPrinted>2012-07-24T12:38:19Z</cp:lastPrinted>
  <dcterms:created xsi:type="dcterms:W3CDTF">2012-05-31T15:57:47Z</dcterms:created>
  <dcterms:modified xsi:type="dcterms:W3CDTF">2014-05-20T20:56:13Z</dcterms:modified>
</cp:coreProperties>
</file>