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60" y="-9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cap="none" spc="0">
                <a:solidFill>
                  <a:srgbClr val="000000"/>
                </a:solidFill>
              </a:defRPr>
            </a:pPr>
            <a:r>
              <a:rPr sz="4500" cap="all" spc="720">
                <a:solidFill>
                  <a:srgbClr val="FFFFFF"/>
                </a:solidFill>
              </a:rP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endParaRPr/>
          </a:p>
        </p:txBody>
      </p:sp>
      <p:sp>
        <p:nvSpPr>
          <p:cNvPr id="37" name="Shape 37"/>
          <p:cNvSpPr>
            <a:spLocks noGrp="1"/>
          </p:cNvSpPr>
          <p:nvPr>
            <p:ph type="body" idx="1"/>
          </p:nvPr>
        </p:nvSpPr>
        <p:spPr>
          <a:prstGeom prst="rect">
            <a:avLst/>
          </a:prstGeom>
        </p:spPr>
        <p:txBody>
          <a:bodyPr/>
          <a:lstStyle/>
          <a:p>
            <a:pPr lvl="0"/>
            <a:endParaRPr/>
          </a:p>
        </p:txBody>
      </p:sp>
      <p:pic>
        <p:nvPicPr>
          <p:cNvPr id="38" name="IMG_0382.jpeg"/>
          <p:cNvPicPr/>
          <p:nvPr/>
        </p:nvPicPr>
        <p:blipFill>
          <a:blip r:embed="rId2" cstate="print">
            <a:extLst/>
          </a:blip>
          <a:stretch>
            <a:fillRect/>
          </a:stretch>
        </p:blipFill>
        <p:spPr>
          <a:xfrm>
            <a:off x="0" y="-152282"/>
            <a:ext cx="13004800" cy="9753601"/>
          </a:xfrm>
          <a:prstGeom prst="rect">
            <a:avLst/>
          </a:prstGeom>
          <a:ln w="12700">
            <a:miter lim="400000"/>
          </a:ln>
        </p:spPr>
      </p:pic>
      <p:sp>
        <p:nvSpPr>
          <p:cNvPr id="39" name="Shape 39"/>
          <p:cNvSpPr/>
          <p:nvPr/>
        </p:nvSpPr>
        <p:spPr>
          <a:xfrm>
            <a:off x="3232883" y="380491"/>
            <a:ext cx="6381874" cy="4038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5100">
                <a:solidFill>
                  <a:srgbClr val="FFFFFF"/>
                </a:solidFill>
              </a:rPr>
              <a:t>Indigenous Psychotherapy</a:t>
            </a:r>
          </a:p>
          <a:p>
            <a:pPr lvl="0">
              <a:defRPr sz="1800">
                <a:solidFill>
                  <a:srgbClr val="000000"/>
                </a:solidFill>
              </a:defRPr>
            </a:pPr>
            <a:endParaRPr sz="4000">
              <a:solidFill>
                <a:srgbClr val="FFFFFF"/>
              </a:solidFill>
            </a:endParaRPr>
          </a:p>
          <a:p>
            <a:pPr lvl="0">
              <a:defRPr sz="1800">
                <a:solidFill>
                  <a:srgbClr val="000000"/>
                </a:solidFill>
              </a:defRPr>
            </a:pPr>
            <a:r>
              <a:rPr sz="4400">
                <a:solidFill>
                  <a:srgbClr val="FFFFFF"/>
                </a:solidFill>
              </a:rPr>
              <a:t>William (Bill) Thomas</a:t>
            </a:r>
          </a:p>
          <a:p>
            <a:pPr lvl="0">
              <a:defRPr sz="1800">
                <a:solidFill>
                  <a:srgbClr val="000000"/>
                </a:solidFill>
              </a:defRPr>
            </a:pPr>
            <a:r>
              <a:rPr sz="4000">
                <a:solidFill>
                  <a:srgbClr val="FFFFFF"/>
                </a:solidFill>
              </a:rPr>
              <a:t>MSW, FT, CCC, RSW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100"/>
                                  </p:iterate>
                                  <p:childTnLst>
                                    <p:set>
                                      <p:cBhvr>
                                        <p:cTn id="6" fill="hold"/>
                                        <p:tgtEl>
                                          <p:spTgt spid="39">
                                            <p:bg/>
                                          </p:spTgt>
                                        </p:tgtEl>
                                        <p:attrNameLst>
                                          <p:attrName>style.visibility</p:attrName>
                                        </p:attrNameLst>
                                      </p:cBhvr>
                                      <p:to>
                                        <p:strVal val="visible"/>
                                      </p:to>
                                    </p:set>
                                    <p:anim calcmode="lin" valueType="num">
                                      <p:cBhvr>
                                        <p:cTn id="7" dur="1750" fill="hold"/>
                                        <p:tgtEl>
                                          <p:spTgt spid="39">
                                            <p:bg/>
                                          </p:spTgt>
                                        </p:tgtEl>
                                        <p:attrNameLst>
                                          <p:attrName>ppt_w</p:attrName>
                                        </p:attrNameLst>
                                      </p:cBhvr>
                                      <p:tavLst>
                                        <p:tav tm="0" fmla="#ppt_w*sin(2.5*pi*$)">
                                          <p:val>
                                            <p:fltVal val="0"/>
                                          </p:val>
                                        </p:tav>
                                        <p:tav tm="100000">
                                          <p:val>
                                            <p:fltVal val="1"/>
                                          </p:val>
                                        </p:tav>
                                      </p:tavLst>
                                    </p:anim>
                                    <p:anim calcmode="lin" valueType="num">
                                      <p:cBhvr>
                                        <p:cTn id="8" dur="1750" fill="hold"/>
                                        <p:tgtEl>
                                          <p:spTgt spid="39">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p:stCondLst>
                                    <p:cond delay="0"/>
                                  </p:stCondLst>
                                  <p:iterate type="lt">
                                    <p:tmAbs val="100"/>
                                  </p:iterate>
                                  <p:childTnLst>
                                    <p:set>
                                      <p:cBhvr>
                                        <p:cTn id="10" fill="hold"/>
                                        <p:tgtEl>
                                          <p:spTgt spid="39">
                                            <p:txEl>
                                              <p:pRg st="0" end="0"/>
                                            </p:txEl>
                                          </p:spTgt>
                                        </p:tgtEl>
                                        <p:attrNameLst>
                                          <p:attrName>style.visibility</p:attrName>
                                        </p:attrNameLst>
                                      </p:cBhvr>
                                      <p:to>
                                        <p:strVal val="visible"/>
                                      </p:to>
                                    </p:set>
                                    <p:animEffect transition="in" filter="fade">
                                      <p:cBhvr>
                                        <p:cTn id="11" dur="1750" fill="hold"/>
                                        <p:tgtEl>
                                          <p:spTgt spid="39">
                                            <p:txEl>
                                              <p:pRg st="0" end="0"/>
                                            </p:txEl>
                                          </p:spTgt>
                                        </p:tgtEl>
                                      </p:cBhvr>
                                    </p:animEffect>
                                    <p:anim calcmode="lin" valueType="num">
                                      <p:cBhvr>
                                        <p:cTn id="12" dur="1750" fill="hold"/>
                                        <p:tgtEl>
                                          <p:spTgt spid="39">
                                            <p:txEl>
                                              <p:pRg st="0" end="0"/>
                                            </p:txEl>
                                          </p:spTgt>
                                        </p:tgtEl>
                                        <p:attrNameLst>
                                          <p:attrName>ppt_w</p:attrName>
                                        </p:attrNameLst>
                                      </p:cBhvr>
                                      <p:tavLst>
                                        <p:tav tm="0" fmla="#ppt_w*sin(2.5*pi*$)">
                                          <p:val>
                                            <p:fltVal val="0"/>
                                          </p:val>
                                        </p:tav>
                                        <p:tav tm="100000">
                                          <p:val>
                                            <p:fltVal val="1"/>
                                          </p:val>
                                        </p:tav>
                                      </p:tavLst>
                                    </p:anim>
                                    <p:anim calcmode="lin" valueType="num">
                                      <p:cBhvr>
                                        <p:cTn id="13" dur="1750" fill="hold"/>
                                        <p:tgtEl>
                                          <p:spTgt spid="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100"/>
                                  </p:iterate>
                                  <p:childTnLst>
                                    <p:set>
                                      <p:cBhvr>
                                        <p:cTn id="17" fill="hold"/>
                                        <p:tgtEl>
                                          <p:spTgt spid="39">
                                            <p:txEl>
                                              <p:pRg st="1" end="1"/>
                                            </p:txEl>
                                          </p:spTgt>
                                        </p:tgtEl>
                                        <p:attrNameLst>
                                          <p:attrName>style.visibility</p:attrName>
                                        </p:attrNameLst>
                                      </p:cBhvr>
                                      <p:to>
                                        <p:strVal val="visible"/>
                                      </p:to>
                                    </p:set>
                                    <p:animEffect transition="in" filter="fade">
                                      <p:cBhvr>
                                        <p:cTn id="18" dur="1750" fill="hold"/>
                                        <p:tgtEl>
                                          <p:spTgt spid="39">
                                            <p:txEl>
                                              <p:pRg st="1" end="1"/>
                                            </p:txEl>
                                          </p:spTgt>
                                        </p:tgtEl>
                                      </p:cBhvr>
                                    </p:animEffect>
                                    <p:anim calcmode="lin" valueType="num">
                                      <p:cBhvr>
                                        <p:cTn id="19" dur="1750" fill="hold"/>
                                        <p:tgtEl>
                                          <p:spTgt spid="39">
                                            <p:txEl>
                                              <p:pRg st="1" end="1"/>
                                            </p:txEl>
                                          </p:spTgt>
                                        </p:tgtEl>
                                        <p:attrNameLst>
                                          <p:attrName>ppt_w</p:attrName>
                                        </p:attrNameLst>
                                      </p:cBhvr>
                                      <p:tavLst>
                                        <p:tav tm="0" fmla="#ppt_w*sin(2.5*pi*$)">
                                          <p:val>
                                            <p:fltVal val="0"/>
                                          </p:val>
                                        </p:tav>
                                        <p:tav tm="100000">
                                          <p:val>
                                            <p:fltVal val="1"/>
                                          </p:val>
                                        </p:tav>
                                      </p:tavLst>
                                    </p:anim>
                                    <p:anim calcmode="lin" valueType="num">
                                      <p:cBhvr>
                                        <p:cTn id="20" dur="1750" fill="hold"/>
                                        <p:tgtEl>
                                          <p:spTgt spid="3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100"/>
                                  </p:iterate>
                                  <p:childTnLst>
                                    <p:set>
                                      <p:cBhvr>
                                        <p:cTn id="24" fill="hold"/>
                                        <p:tgtEl>
                                          <p:spTgt spid="39">
                                            <p:txEl>
                                              <p:pRg st="2" end="2"/>
                                            </p:txEl>
                                          </p:spTgt>
                                        </p:tgtEl>
                                        <p:attrNameLst>
                                          <p:attrName>style.visibility</p:attrName>
                                        </p:attrNameLst>
                                      </p:cBhvr>
                                      <p:to>
                                        <p:strVal val="visible"/>
                                      </p:to>
                                    </p:set>
                                    <p:animEffect transition="in" filter="fade">
                                      <p:cBhvr>
                                        <p:cTn id="25" dur="1750" fill="hold"/>
                                        <p:tgtEl>
                                          <p:spTgt spid="39">
                                            <p:txEl>
                                              <p:pRg st="2" end="2"/>
                                            </p:txEl>
                                          </p:spTgt>
                                        </p:tgtEl>
                                      </p:cBhvr>
                                    </p:animEffect>
                                    <p:anim calcmode="lin" valueType="num">
                                      <p:cBhvr>
                                        <p:cTn id="26" dur="1750" fill="hold"/>
                                        <p:tgtEl>
                                          <p:spTgt spid="39">
                                            <p:txEl>
                                              <p:pRg st="2" end="2"/>
                                            </p:txEl>
                                          </p:spTgt>
                                        </p:tgtEl>
                                        <p:attrNameLst>
                                          <p:attrName>ppt_w</p:attrName>
                                        </p:attrNameLst>
                                      </p:cBhvr>
                                      <p:tavLst>
                                        <p:tav tm="0" fmla="#ppt_w*sin(2.5*pi*$)">
                                          <p:val>
                                            <p:fltVal val="0"/>
                                          </p:val>
                                        </p:tav>
                                        <p:tav tm="100000">
                                          <p:val>
                                            <p:fltVal val="1"/>
                                          </p:val>
                                        </p:tav>
                                      </p:tavLst>
                                    </p:anim>
                                    <p:anim calcmode="lin" valueType="num">
                                      <p:cBhvr>
                                        <p:cTn id="27" dur="1750" fill="hold"/>
                                        <p:tgtEl>
                                          <p:spTgt spid="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type="lt">
                                    <p:tmAbs val="100"/>
                                  </p:iterate>
                                  <p:childTnLst>
                                    <p:set>
                                      <p:cBhvr>
                                        <p:cTn id="31" fill="hold"/>
                                        <p:tgtEl>
                                          <p:spTgt spid="39">
                                            <p:txEl>
                                              <p:pRg st="3" end="3"/>
                                            </p:txEl>
                                          </p:spTgt>
                                        </p:tgtEl>
                                        <p:attrNameLst>
                                          <p:attrName>style.visibility</p:attrName>
                                        </p:attrNameLst>
                                      </p:cBhvr>
                                      <p:to>
                                        <p:strVal val="visible"/>
                                      </p:to>
                                    </p:set>
                                    <p:animEffect transition="in" filter="fade">
                                      <p:cBhvr>
                                        <p:cTn id="32" dur="1750" fill="hold"/>
                                        <p:tgtEl>
                                          <p:spTgt spid="39">
                                            <p:txEl>
                                              <p:pRg st="3" end="3"/>
                                            </p:txEl>
                                          </p:spTgt>
                                        </p:tgtEl>
                                      </p:cBhvr>
                                    </p:animEffect>
                                    <p:anim calcmode="lin" valueType="num">
                                      <p:cBhvr>
                                        <p:cTn id="33" dur="1750" fill="hold"/>
                                        <p:tgtEl>
                                          <p:spTgt spid="39">
                                            <p:txEl>
                                              <p:pRg st="3" end="3"/>
                                            </p:txEl>
                                          </p:spTgt>
                                        </p:tgtEl>
                                        <p:attrNameLst>
                                          <p:attrName>ppt_w</p:attrName>
                                        </p:attrNameLst>
                                      </p:cBhvr>
                                      <p:tavLst>
                                        <p:tav tm="0" fmla="#ppt_w*sin(2.5*pi*$)">
                                          <p:val>
                                            <p:fltVal val="0"/>
                                          </p:val>
                                        </p:tav>
                                        <p:tav tm="100000">
                                          <p:val>
                                            <p:fltVal val="1"/>
                                          </p:val>
                                        </p:tav>
                                      </p:tavLst>
                                    </p:anim>
                                    <p:anim calcmode="lin" valueType="num">
                                      <p:cBhvr>
                                        <p:cTn id="34" dur="1750" fill="hold"/>
                                        <p:tgtEl>
                                          <p:spTgt spid="3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defTabSz="414781">
              <a:defRPr sz="1800" cap="none" spc="0">
                <a:solidFill>
                  <a:srgbClr val="000000"/>
                </a:solidFill>
              </a:defRPr>
            </a:pPr>
            <a:r>
              <a:rPr sz="3195" cap="all" spc="511">
                <a:solidFill>
                  <a:srgbClr val="FFFFFF"/>
                </a:solidFill>
              </a:rPr>
              <a:t>history of Indigenous</a:t>
            </a:r>
          </a:p>
          <a:p>
            <a:pPr lvl="0" defTabSz="414781">
              <a:defRPr sz="1800" cap="none" spc="0">
                <a:solidFill>
                  <a:srgbClr val="000000"/>
                </a:solidFill>
              </a:defRPr>
            </a:pPr>
            <a:r>
              <a:rPr sz="3195" cap="all" spc="511">
                <a:solidFill>
                  <a:srgbClr val="FFFFFF"/>
                </a:solidFill>
              </a:rPr>
              <a:t>Trauma the legacy of outside influence</a:t>
            </a:r>
          </a:p>
        </p:txBody>
      </p:sp>
      <p:sp>
        <p:nvSpPr>
          <p:cNvPr id="42" name="Shape 42"/>
          <p:cNvSpPr>
            <a:spLocks noGrp="1"/>
          </p:cNvSpPr>
          <p:nvPr>
            <p:ph type="body" idx="1"/>
          </p:nvPr>
        </p:nvSpPr>
        <p:spPr>
          <a:prstGeom prst="rect">
            <a:avLst/>
          </a:prstGeom>
        </p:spPr>
        <p:txBody>
          <a:bodyPr/>
          <a:lstStyle/>
          <a:p>
            <a:pPr marL="413512" lvl="0" indent="-413512" defTabSz="514095">
              <a:spcBef>
                <a:spcPts val="3600"/>
              </a:spcBef>
              <a:defRPr sz="1800">
                <a:solidFill>
                  <a:srgbClr val="000000"/>
                </a:solidFill>
              </a:defRPr>
            </a:pPr>
            <a:r>
              <a:rPr sz="3168">
                <a:solidFill>
                  <a:srgbClr val="FFFFFF"/>
                </a:solidFill>
              </a:rPr>
              <a:t>Federal and Provincial governments' Colonial Policies to Assimilate Canadian Indigenous People through systematic abuse and discrimination through: Religion, Education, Theft of Land and Natural Resources, Theft of Children, Law, Language, Murder, &amp; Banishment of Traditional Healing Practices. (Morrisette, McKenzie &amp; Morrisette,1993; Waldram, 1990; Thomas, Bellefeuille, 2006.</a:t>
            </a:r>
          </a:p>
          <a:p>
            <a:pPr marL="413512" lvl="0" indent="-413512" defTabSz="514095">
              <a:spcBef>
                <a:spcPts val="3600"/>
              </a:spcBef>
              <a:defRPr sz="1800">
                <a:solidFill>
                  <a:srgbClr val="000000"/>
                </a:solidFill>
              </a:defRPr>
            </a:pPr>
            <a:r>
              <a:rPr sz="3168">
                <a:solidFill>
                  <a:srgbClr val="FFFFFF"/>
                </a:solidFill>
              </a:rPr>
              <a:t>SOME EXAMPLES: THE INDIAN ACT, THE WHITE PAPER POLICY, RESIDENTIAL SCHOOLS, 60'S SCOOP, CFS, OIL, GOLD AND OTHER MINERAL EXPLORATION ON TRADITIONAL TERRITORIES, PAST LAWS, FLOODS, </a:t>
            </a:r>
          </a:p>
        </p:txBody>
      </p:sp>
    </p:spTree>
  </p:cSld>
  <p:clrMapOvr>
    <a:masterClrMapping/>
  </p:clrMapOvr>
  <mc:AlternateContent xmlns:mc="http://schemas.openxmlformats.org/markup-compatibility/2006">
    <mc:Choice xmlns:p14="http://schemas.microsoft.com/office/powerpoint/2010/main" xmlns="" Requires="p14">
      <p:transition spd="slow" advClick="1">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508119" y="1912004"/>
            <a:ext cx="11683999" cy="6638648"/>
          </a:xfrm>
          <a:prstGeom prst="rect">
            <a:avLst/>
          </a:prstGeom>
        </p:spPr>
        <p:txBody>
          <a:bodyPr/>
          <a:lstStyle/>
          <a:p>
            <a:pPr lvl="0" defTabSz="525779">
              <a:spcBef>
                <a:spcPts val="3700"/>
              </a:spcBef>
              <a:defRPr sz="1800" cap="none" spc="0">
                <a:solidFill>
                  <a:srgbClr val="000000"/>
                </a:solidFill>
              </a:defRPr>
            </a:pPr>
            <a:r>
              <a:rPr sz="3239">
                <a:solidFill>
                  <a:srgbClr val="FFFFFF"/>
                </a:solidFill>
              </a:rPr>
              <a:t>HISTORICAL, INTERGENERATIONAL, COMMUNAL, FAMILIAL, AND INDIVIDUAL POST-TRAUMATIC STRESS DISORDER.</a:t>
            </a:r>
          </a:p>
          <a:p>
            <a:pPr lvl="0" defTabSz="525779">
              <a:spcBef>
                <a:spcPts val="3700"/>
              </a:spcBef>
              <a:defRPr sz="1800" cap="none" spc="0">
                <a:solidFill>
                  <a:srgbClr val="000000"/>
                </a:solidFill>
              </a:defRPr>
            </a:pPr>
            <a:r>
              <a:rPr sz="3239">
                <a:solidFill>
                  <a:srgbClr val="FFFFFF"/>
                </a:solidFill>
              </a:rPr>
              <a:t>ECONOMIC DOOM, LOSS OF INDEPENDENCE AND SUSTAINABILITY </a:t>
            </a:r>
          </a:p>
          <a:p>
            <a:pPr lvl="0" defTabSz="525779">
              <a:spcBef>
                <a:spcPts val="3700"/>
              </a:spcBef>
              <a:defRPr sz="1800" cap="none" spc="0">
                <a:solidFill>
                  <a:srgbClr val="000000"/>
                </a:solidFill>
              </a:defRPr>
            </a:pPr>
            <a:r>
              <a:rPr sz="3239">
                <a:solidFill>
                  <a:srgbClr val="FFFFFF"/>
                </a:solidFill>
              </a:rPr>
              <a:t>NO SENSE OF PURPOSE, HOPE, VISION</a:t>
            </a:r>
          </a:p>
          <a:p>
            <a:pPr lvl="0" defTabSz="525779">
              <a:spcBef>
                <a:spcPts val="3700"/>
              </a:spcBef>
              <a:defRPr sz="1800" cap="none" spc="0">
                <a:solidFill>
                  <a:srgbClr val="000000"/>
                </a:solidFill>
              </a:defRPr>
            </a:pPr>
            <a:r>
              <a:rPr sz="2159">
                <a:solidFill>
                  <a:srgbClr val="FFFFFF"/>
                </a:solidFill>
              </a:rPr>
              <a:t>HIGHER INCIDENCE OF LOW EDUCATIONAL ATTAINMENT, WELFARE DEPENDANCY, HIGHER RATE OF FAMILY VIOLENCE, I.E. PHYSICAL, EMOTIONAL, SUBSTANCE, PSYCHOLOGICAL AND SEXUAL ABUSE, HIGHER SUICIDE RATES. DECADES OF OPPRESSIVE SOCIAL POLICIES AND THE INABILITY TO EFFECT SOCIAL CHANGE (CANADA RCAP, 1996). </a:t>
            </a:r>
          </a:p>
        </p:txBody>
      </p:sp>
      <p:sp>
        <p:nvSpPr>
          <p:cNvPr id="45" name="Shape 45"/>
          <p:cNvSpPr>
            <a:spLocks noGrp="1"/>
          </p:cNvSpPr>
          <p:nvPr>
            <p:ph type="body" idx="1"/>
          </p:nvPr>
        </p:nvSpPr>
        <p:spPr>
          <a:xfrm>
            <a:off x="508119" y="857978"/>
            <a:ext cx="11684000" cy="889001"/>
          </a:xfrm>
          <a:prstGeom prst="rect">
            <a:avLst/>
          </a:prstGeom>
        </p:spPr>
        <p:txBody>
          <a:bodyPr/>
          <a:lstStyle>
            <a:lvl1pPr>
              <a:defRPr sz="4200" spc="672"/>
            </a:lvl1pPr>
          </a:lstStyle>
          <a:p>
            <a:pPr lvl="0">
              <a:defRPr sz="1800" cap="none" spc="0">
                <a:solidFill>
                  <a:srgbClr val="000000"/>
                </a:solidFill>
              </a:defRPr>
            </a:pPr>
            <a:r>
              <a:rPr sz="4200" cap="all" spc="672">
                <a:solidFill>
                  <a:srgbClr val="55D7FF"/>
                </a:solidFill>
              </a:rPr>
              <a:t>the Damage</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4"/>
                                        </p:tgtEl>
                                        <p:attrNameLst>
                                          <p:attrName>style.visibility</p:attrName>
                                        </p:attrNameLst>
                                      </p:cBhvr>
                                      <p:to>
                                        <p:strVal val="visible"/>
                                      </p:to>
                                    </p:set>
                                    <p:anim calcmode="lin" valueType="num">
                                      <p:cBhvr>
                                        <p:cTn id="7" dur="1000" fill="hold"/>
                                        <p:tgtEl>
                                          <p:spTgt spid="44"/>
                                        </p:tgtEl>
                                        <p:attrNameLst>
                                          <p:attrName>ppt_x</p:attrName>
                                        </p:attrNameLst>
                                      </p:cBhvr>
                                      <p:tavLst>
                                        <p:tav tm="0">
                                          <p:val>
                                            <p:strVal val="#ppt_x"/>
                                          </p:val>
                                        </p:tav>
                                        <p:tav tm="100000">
                                          <p:val>
                                            <p:strVal val="#ppt_x"/>
                                          </p:val>
                                        </p:tav>
                                      </p:tavLst>
                                    </p:anim>
                                    <p:anim calcmode="lin" valueType="num">
                                      <p:cBhvr>
                                        <p:cTn id="8" dur="10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2" nodeType="clickEffect">
                                  <p:stCondLst>
                                    <p:cond delay="0"/>
                                  </p:stCondLst>
                                  <p:iterate>
                                    <p:tmAbs val="0"/>
                                  </p:iterate>
                                  <p:childTnLst>
                                    <p:animEffect transition="out" filter="wipe(left)">
                                      <p:cBhvr>
                                        <p:cTn id="12" dur="2000" fill="hold"/>
                                        <p:tgtEl>
                                          <p:spTgt spid="44"/>
                                        </p:tgtEl>
                                      </p:cBhvr>
                                    </p:animEffect>
                                    <p:set>
                                      <p:cBhvr>
                                        <p:cTn id="13"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animBg="1" advAuto="0"/>
      <p:bldP spid="4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Indigenous Healing WAYS </a:t>
            </a:r>
          </a:p>
        </p:txBody>
      </p:sp>
      <p:sp>
        <p:nvSpPr>
          <p:cNvPr id="48" name="Shape 48"/>
          <p:cNvSpPr>
            <a:spLocks noGrp="1"/>
          </p:cNvSpPr>
          <p:nvPr>
            <p:ph type="body" idx="1"/>
          </p:nvPr>
        </p:nvSpPr>
        <p:spPr>
          <a:prstGeom prst="rect">
            <a:avLst/>
          </a:prstGeom>
        </p:spPr>
        <p:txBody>
          <a:bodyPr/>
          <a:lstStyle/>
          <a:p>
            <a:pPr marL="408812" lvl="0" indent="-408812" defTabSz="508254">
              <a:spcBef>
                <a:spcPts val="3600"/>
              </a:spcBef>
              <a:defRPr sz="1800">
                <a:solidFill>
                  <a:srgbClr val="000000"/>
                </a:solidFill>
              </a:defRPr>
            </a:pPr>
            <a:r>
              <a:rPr sz="3132">
                <a:solidFill>
                  <a:srgbClr val="FFFFFF"/>
                </a:solidFill>
              </a:rPr>
              <a:t>NATURAL MEDICINES</a:t>
            </a:r>
          </a:p>
          <a:p>
            <a:pPr marL="408812" lvl="0" indent="-408812" defTabSz="508254">
              <a:spcBef>
                <a:spcPts val="3600"/>
              </a:spcBef>
              <a:defRPr sz="1800">
                <a:solidFill>
                  <a:srgbClr val="000000"/>
                </a:solidFill>
              </a:defRPr>
            </a:pPr>
            <a:r>
              <a:rPr sz="3132">
                <a:solidFill>
                  <a:srgbClr val="FFFFFF"/>
                </a:solidFill>
              </a:rPr>
              <a:t>TRADITIONAL CEREMONIES</a:t>
            </a:r>
          </a:p>
          <a:p>
            <a:pPr marL="408812" lvl="0" indent="-408812" defTabSz="508254">
              <a:spcBef>
                <a:spcPts val="3600"/>
              </a:spcBef>
              <a:defRPr sz="1800">
                <a:solidFill>
                  <a:srgbClr val="000000"/>
                </a:solidFill>
              </a:defRPr>
            </a:pPr>
            <a:r>
              <a:rPr sz="3132">
                <a:solidFill>
                  <a:srgbClr val="FFFFFF"/>
                </a:solidFill>
              </a:rPr>
              <a:t>SONG</a:t>
            </a:r>
          </a:p>
          <a:p>
            <a:pPr marL="408812" lvl="0" indent="-408812" defTabSz="508254">
              <a:spcBef>
                <a:spcPts val="3600"/>
              </a:spcBef>
              <a:defRPr sz="1800">
                <a:solidFill>
                  <a:srgbClr val="000000"/>
                </a:solidFill>
              </a:defRPr>
            </a:pPr>
            <a:r>
              <a:rPr sz="3132">
                <a:solidFill>
                  <a:srgbClr val="FFFFFF"/>
                </a:solidFill>
              </a:rPr>
              <a:t>DANCE</a:t>
            </a:r>
          </a:p>
          <a:p>
            <a:pPr marL="408812" lvl="0" indent="-408812" defTabSz="508254">
              <a:spcBef>
                <a:spcPts val="3600"/>
              </a:spcBef>
              <a:defRPr sz="1800">
                <a:solidFill>
                  <a:srgbClr val="000000"/>
                </a:solidFill>
              </a:defRPr>
            </a:pPr>
            <a:r>
              <a:rPr sz="3132">
                <a:solidFill>
                  <a:srgbClr val="FFFFFF"/>
                </a:solidFill>
              </a:rPr>
              <a:t>SWEAT LODGES</a:t>
            </a:r>
          </a:p>
          <a:p>
            <a:pPr marL="408812" lvl="0" indent="-408812" defTabSz="508254">
              <a:spcBef>
                <a:spcPts val="3600"/>
              </a:spcBef>
              <a:defRPr sz="1800">
                <a:solidFill>
                  <a:srgbClr val="000000"/>
                </a:solidFill>
              </a:defRPr>
            </a:pPr>
            <a:r>
              <a:rPr sz="3132">
                <a:solidFill>
                  <a:srgbClr val="FFFFFF"/>
                </a:solidFill>
              </a:rPr>
              <a:t>VISION QUESTS  (HEINRICH, CORBINE, &amp; THOMAS 1990; MCCORMICK, NEUMANN, AMUNDSON &amp; MCLEAN, 1999; Thomas, Bellefeuille, 2006. </a:t>
            </a: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western healing methods</a:t>
            </a:r>
          </a:p>
        </p:txBody>
      </p:sp>
      <p:sp>
        <p:nvSpPr>
          <p:cNvPr id="51" name="Shape 51"/>
          <p:cNvSpPr>
            <a:spLocks noGrp="1"/>
          </p:cNvSpPr>
          <p:nvPr>
            <p:ph type="body" idx="1"/>
          </p:nvPr>
        </p:nvSpPr>
        <p:spPr>
          <a:xfrm>
            <a:off x="660400" y="2186809"/>
            <a:ext cx="11684000" cy="6718300"/>
          </a:xfrm>
          <a:prstGeom prst="rect">
            <a:avLst/>
          </a:prstGeom>
        </p:spPr>
        <p:txBody>
          <a:bodyPr/>
          <a:lstStyle/>
          <a:p>
            <a:pPr marL="202056" lvl="0" indent="-202056" defTabSz="251206">
              <a:spcBef>
                <a:spcPts val="1800"/>
              </a:spcBef>
              <a:defRPr sz="1800">
                <a:solidFill>
                  <a:srgbClr val="000000"/>
                </a:solidFill>
              </a:defRPr>
            </a:pPr>
            <a:r>
              <a:rPr sz="1548">
                <a:solidFill>
                  <a:srgbClr val="FFFFFF"/>
                </a:solidFill>
              </a:rPr>
              <a:t>CBT</a:t>
            </a:r>
          </a:p>
          <a:p>
            <a:pPr marL="202056" lvl="0" indent="-202056" defTabSz="251206">
              <a:spcBef>
                <a:spcPts val="1800"/>
              </a:spcBef>
              <a:defRPr sz="1800">
                <a:solidFill>
                  <a:srgbClr val="000000"/>
                </a:solidFill>
              </a:defRPr>
            </a:pPr>
            <a:r>
              <a:rPr sz="1548">
                <a:solidFill>
                  <a:srgbClr val="FFFFFF"/>
                </a:solidFill>
              </a:rPr>
              <a:t>NARRATIVE THERAPY</a:t>
            </a:r>
          </a:p>
          <a:p>
            <a:pPr marL="202056" lvl="0" indent="-202056" defTabSz="251206">
              <a:spcBef>
                <a:spcPts val="1800"/>
              </a:spcBef>
              <a:defRPr sz="1800">
                <a:solidFill>
                  <a:srgbClr val="000000"/>
                </a:solidFill>
              </a:defRPr>
            </a:pPr>
            <a:r>
              <a:rPr sz="1548">
                <a:solidFill>
                  <a:srgbClr val="FFFFFF"/>
                </a:solidFill>
              </a:rPr>
              <a:t>YUNG</a:t>
            </a:r>
          </a:p>
          <a:p>
            <a:pPr marL="202056" lvl="0" indent="-202056" defTabSz="251206">
              <a:spcBef>
                <a:spcPts val="1800"/>
              </a:spcBef>
              <a:defRPr sz="1800">
                <a:solidFill>
                  <a:srgbClr val="000000"/>
                </a:solidFill>
              </a:defRPr>
            </a:pPr>
            <a:r>
              <a:rPr sz="1548">
                <a:solidFill>
                  <a:srgbClr val="FFFFFF"/>
                </a:solidFill>
              </a:rPr>
              <a:t>ERICKSON</a:t>
            </a:r>
          </a:p>
          <a:p>
            <a:pPr marL="202056" lvl="0" indent="-202056" defTabSz="251206">
              <a:spcBef>
                <a:spcPts val="1800"/>
              </a:spcBef>
              <a:defRPr sz="1800">
                <a:solidFill>
                  <a:srgbClr val="000000"/>
                </a:solidFill>
              </a:defRPr>
            </a:pPr>
            <a:r>
              <a:rPr sz="1548">
                <a:solidFill>
                  <a:srgbClr val="FFFFFF"/>
                </a:solidFill>
              </a:rPr>
              <a:t>PSYCHOANALYSIS</a:t>
            </a:r>
          </a:p>
          <a:p>
            <a:pPr marL="202056" lvl="0" indent="-202056" defTabSz="251206">
              <a:spcBef>
                <a:spcPts val="1800"/>
              </a:spcBef>
              <a:defRPr sz="1800">
                <a:solidFill>
                  <a:srgbClr val="000000"/>
                </a:solidFill>
              </a:defRPr>
            </a:pPr>
            <a:r>
              <a:rPr sz="1548">
                <a:solidFill>
                  <a:srgbClr val="FFFFFF"/>
                </a:solidFill>
              </a:rPr>
              <a:t>FREUD</a:t>
            </a:r>
          </a:p>
          <a:p>
            <a:pPr marL="202056" lvl="0" indent="-202056" defTabSz="251206">
              <a:spcBef>
                <a:spcPts val="1800"/>
              </a:spcBef>
              <a:defRPr sz="1800">
                <a:solidFill>
                  <a:srgbClr val="000000"/>
                </a:solidFill>
              </a:defRPr>
            </a:pPr>
            <a:r>
              <a:rPr sz="1548">
                <a:solidFill>
                  <a:srgbClr val="FFFFFF"/>
                </a:solidFill>
              </a:rPr>
              <a:t>PERSON CENTRED</a:t>
            </a:r>
          </a:p>
          <a:p>
            <a:pPr marL="202056" lvl="0" indent="-202056" defTabSz="251206">
              <a:spcBef>
                <a:spcPts val="1800"/>
              </a:spcBef>
              <a:defRPr sz="1800">
                <a:solidFill>
                  <a:srgbClr val="000000"/>
                </a:solidFill>
              </a:defRPr>
            </a:pPr>
            <a:r>
              <a:rPr sz="1548">
                <a:solidFill>
                  <a:srgbClr val="FFFFFF"/>
                </a:solidFill>
              </a:rPr>
              <a:t>HUMANISTIC</a:t>
            </a:r>
          </a:p>
          <a:p>
            <a:pPr marL="202056" lvl="0" indent="-202056" defTabSz="251206">
              <a:spcBef>
                <a:spcPts val="1800"/>
              </a:spcBef>
              <a:defRPr sz="1800">
                <a:solidFill>
                  <a:srgbClr val="000000"/>
                </a:solidFill>
              </a:defRPr>
            </a:pPr>
            <a:r>
              <a:rPr sz="1548">
                <a:solidFill>
                  <a:srgbClr val="FFFFFF"/>
                </a:solidFill>
              </a:rPr>
              <a:t>FEMINIST</a:t>
            </a:r>
          </a:p>
          <a:p>
            <a:pPr marL="202056" lvl="0" indent="-202056" defTabSz="251206">
              <a:spcBef>
                <a:spcPts val="1800"/>
              </a:spcBef>
              <a:defRPr sz="1800">
                <a:solidFill>
                  <a:srgbClr val="000000"/>
                </a:solidFill>
              </a:defRPr>
            </a:pPr>
            <a:r>
              <a:rPr sz="1548">
                <a:solidFill>
                  <a:srgbClr val="FFFFFF"/>
                </a:solidFill>
              </a:rPr>
              <a:t>INSTITUTIONALIZATIONS</a:t>
            </a:r>
          </a:p>
          <a:p>
            <a:pPr marL="202056" lvl="0" indent="-202056" defTabSz="251206">
              <a:spcBef>
                <a:spcPts val="1800"/>
              </a:spcBef>
              <a:defRPr sz="1800">
                <a:solidFill>
                  <a:srgbClr val="000000"/>
                </a:solidFill>
              </a:defRPr>
            </a:pPr>
            <a:r>
              <a:rPr sz="1548">
                <a:solidFill>
                  <a:srgbClr val="FFFFFF"/>
                </a:solidFill>
              </a:rPr>
              <a:t>MEDICAL MODEL</a:t>
            </a:r>
          </a:p>
          <a:p>
            <a:pPr marL="202056" lvl="0" indent="-202056" defTabSz="251206">
              <a:spcBef>
                <a:spcPts val="1800"/>
              </a:spcBef>
              <a:defRPr sz="1800">
                <a:solidFill>
                  <a:srgbClr val="000000"/>
                </a:solidFill>
              </a:defRPr>
            </a:pPr>
            <a:r>
              <a:rPr sz="1548">
                <a:solidFill>
                  <a:srgbClr val="FFFFFF"/>
                </a:solidFill>
              </a:rPr>
              <a:t>ECT</a:t>
            </a:r>
          </a:p>
          <a:p>
            <a:pPr marL="202056" lvl="0" indent="-202056" defTabSz="251206">
              <a:spcBef>
                <a:spcPts val="1800"/>
              </a:spcBef>
              <a:defRPr sz="1800">
                <a:solidFill>
                  <a:srgbClr val="000000"/>
                </a:solidFill>
              </a:defRPr>
            </a:pPr>
            <a:r>
              <a:rPr sz="1548">
                <a:solidFill>
                  <a:srgbClr val="FFFFFF"/>
                </a:solidFill>
              </a:rPr>
              <a:t>FOCUSING (GENDLIN, 1961) SIX STEP INTUITIVE HEALING PROCESS CLEARING SPACE, FELT SENSE, HANDLE, RESONATING, ASKING AND RECIOEVING</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METHODOLOGY </a:t>
            </a:r>
          </a:p>
        </p:txBody>
      </p:sp>
      <p:sp>
        <p:nvSpPr>
          <p:cNvPr id="54" name="Shape 54"/>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A FORMATIVE APPROACH TO EVALUATION GROUNDED IN QUALITATIVE INQUIRY</a:t>
            </a:r>
          </a:p>
          <a:p>
            <a:pPr lvl="0">
              <a:defRPr sz="1800">
                <a:solidFill>
                  <a:srgbClr val="000000"/>
                </a:solidFill>
              </a:defRPr>
            </a:pPr>
            <a:r>
              <a:rPr sz="3600">
                <a:solidFill>
                  <a:srgbClr val="FFFFFF"/>
                </a:solidFill>
              </a:rPr>
              <a:t>SAMPLE: PRIOR  RESIDENTIAL SCHOOL EXPERIENCE </a:t>
            </a:r>
          </a:p>
          <a:p>
            <a:pPr lvl="0">
              <a:defRPr sz="1800">
                <a:solidFill>
                  <a:srgbClr val="000000"/>
                </a:solidFill>
              </a:defRPr>
            </a:pPr>
            <a:r>
              <a:rPr sz="3600">
                <a:solidFill>
                  <a:srgbClr val="FFFFFF"/>
                </a:solidFill>
              </a:rPr>
              <a:t>SELF REPORTING MENTAL HEALTH ASSESSMENT    </a:t>
            </a:r>
          </a:p>
          <a:p>
            <a:pPr lvl="0">
              <a:defRPr sz="1800">
                <a:solidFill>
                  <a:srgbClr val="000000"/>
                </a:solidFill>
              </a:defRPr>
            </a:pPr>
            <a:r>
              <a:rPr sz="3600">
                <a:solidFill>
                  <a:srgbClr val="FFFFFF"/>
                </a:solidFill>
              </a:rPr>
              <a:t>8 - 3 HOUR GROUP SESSIONS</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the integration </a:t>
            </a:r>
          </a:p>
        </p:txBody>
      </p:sp>
      <p:sp>
        <p:nvSpPr>
          <p:cNvPr id="57" name="Shape 57"/>
          <p:cNvSpPr>
            <a:spLocks noGrp="1"/>
          </p:cNvSpPr>
          <p:nvPr>
            <p:ph type="body" idx="1"/>
          </p:nvPr>
        </p:nvSpPr>
        <p:spPr>
          <a:prstGeom prst="rect">
            <a:avLst/>
          </a:prstGeom>
        </p:spPr>
        <p:txBody>
          <a:bodyPr/>
          <a:lstStyle/>
          <a:p>
            <a:pPr marL="263143" lvl="0" indent="-263143" defTabSz="327152">
              <a:spcBef>
                <a:spcPts val="2300"/>
              </a:spcBef>
              <a:defRPr sz="1800">
                <a:solidFill>
                  <a:srgbClr val="000000"/>
                </a:solidFill>
              </a:defRPr>
            </a:pPr>
            <a:r>
              <a:rPr sz="2016">
                <a:solidFill>
                  <a:srgbClr val="FFFFFF"/>
                </a:solidFill>
              </a:rPr>
              <a:t>FOCUSING IS A 6 STEP APPROACH WHAT ALLOWS ONE TO TUNE INTO THEIR INNER BODILY PAST EXPERIENCES "FELT SENSE" TO CURIOUSLY AND SAFELY EXAMINE THE BODY (TRAUMA )MEMORY AND RELEASE THE PAST NEGATIVE EXPERIENCE WITH NEWNESS AND GROWTH ALLOWING ONE TO SHIFT FROM THE PAST BEHAVIOURAL HABITS OF NEGATIVE COPING METHODS AND FURTHER RETRAUMATIZATION OF THE EXPERIENCE. </a:t>
            </a:r>
          </a:p>
          <a:p>
            <a:pPr marL="263143" lvl="0" indent="-263143" defTabSz="327152">
              <a:spcBef>
                <a:spcPts val="2300"/>
              </a:spcBef>
              <a:defRPr sz="1800">
                <a:solidFill>
                  <a:srgbClr val="000000"/>
                </a:solidFill>
              </a:defRPr>
            </a:pPr>
            <a:r>
              <a:rPr sz="2016">
                <a:solidFill>
                  <a:srgbClr val="FFFFFF"/>
                </a:solidFill>
              </a:rPr>
              <a:t>TRADITIONAL BREATHING AND THE INTERNAL VISION QUEST ALLOWS ONE TO GO TO THOSE DARK PLACES STORED IN OUR BODY OF OUR PAST TO SAFELY EXAMINE IT AND THEN ALLOWING THE NEGATIVE TO RELEASE FROM US. </a:t>
            </a:r>
          </a:p>
          <a:p>
            <a:pPr marL="263143" lvl="0" indent="-263143" defTabSz="327152">
              <a:spcBef>
                <a:spcPts val="2300"/>
              </a:spcBef>
              <a:defRPr sz="1800">
                <a:solidFill>
                  <a:srgbClr val="000000"/>
                </a:solidFill>
              </a:defRPr>
            </a:pPr>
            <a:r>
              <a:rPr sz="2016">
                <a:solidFill>
                  <a:srgbClr val="FFFFFF"/>
                </a:solidFill>
              </a:rPr>
              <a:t>THE USE OF SPIRITUALITY ENABLES ONE TO HAVE THE INNER STRENGTH TO HAVE THE COURAGE TO LOOK AT THE PAST TRAUMAS SAFELY AND GIVES IT BACK TO THE CREATOR TO FURTHER HEAL US.</a:t>
            </a:r>
          </a:p>
          <a:p>
            <a:pPr marL="263143" lvl="0" indent="-263143" defTabSz="327152">
              <a:spcBef>
                <a:spcPts val="2300"/>
              </a:spcBef>
              <a:defRPr sz="1800">
                <a:solidFill>
                  <a:srgbClr val="000000"/>
                </a:solidFill>
              </a:defRPr>
            </a:pPr>
            <a:r>
              <a:rPr sz="2016">
                <a:solidFill>
                  <a:srgbClr val="FFFFFF"/>
                </a:solidFill>
              </a:rPr>
              <a:t>THE BODY, MIND, SPIRIT, AND EMOTIONS IN UNISON COMES TO A COMPLETE CIRCLE OF HEALING WHERE THER IS AN ACTUAL PHYSIOLOGICAL SHIFT WITHIN ONESELF. I.E. MY STORY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evidence based results</a:t>
            </a:r>
          </a:p>
        </p:txBody>
      </p:sp>
      <p:sp>
        <p:nvSpPr>
          <p:cNvPr id="60" name="Shape 60"/>
          <p:cNvSpPr>
            <a:spLocks noGrp="1"/>
          </p:cNvSpPr>
          <p:nvPr>
            <p:ph type="body" idx="1"/>
          </p:nvPr>
        </p:nvSpPr>
        <p:spPr>
          <a:prstGeom prst="rect">
            <a:avLst/>
          </a:prstGeom>
        </p:spPr>
        <p:txBody>
          <a:bodyPr/>
          <a:lstStyle/>
          <a:p>
            <a:pPr marL="371221" lvl="0" indent="-371221" defTabSz="461518">
              <a:spcBef>
                <a:spcPts val="3300"/>
              </a:spcBef>
              <a:defRPr sz="1800">
                <a:solidFill>
                  <a:srgbClr val="000000"/>
                </a:solidFill>
              </a:defRPr>
            </a:pPr>
            <a:r>
              <a:rPr sz="2844">
                <a:solidFill>
                  <a:srgbClr val="FFFFFF"/>
                </a:solidFill>
              </a:rPr>
              <a:t> UNDERSTANDING THE INDIGENOUS WORLDVIEW </a:t>
            </a:r>
          </a:p>
          <a:p>
            <a:pPr marL="371221" lvl="0" indent="-371221" defTabSz="461518">
              <a:spcBef>
                <a:spcPts val="3300"/>
              </a:spcBef>
              <a:defRPr sz="1800">
                <a:solidFill>
                  <a:srgbClr val="000000"/>
                </a:solidFill>
              </a:defRPr>
            </a:pPr>
            <a:r>
              <a:rPr sz="2844">
                <a:solidFill>
                  <a:srgbClr val="FFFFFF"/>
                </a:solidFill>
              </a:rPr>
              <a:t>1. EXPERIENCE - EXPERIENTIAL KNOWLEDGE </a:t>
            </a:r>
          </a:p>
          <a:p>
            <a:pPr marL="371221" lvl="0" indent="-371221" defTabSz="461518">
              <a:spcBef>
                <a:spcPts val="3300"/>
              </a:spcBef>
              <a:defRPr sz="1800">
                <a:solidFill>
                  <a:srgbClr val="000000"/>
                </a:solidFill>
              </a:defRPr>
            </a:pPr>
            <a:r>
              <a:rPr sz="2844">
                <a:solidFill>
                  <a:srgbClr val="FFFFFF"/>
                </a:solidFill>
              </a:rPr>
              <a:t>2. RELATIONSHIP - CREATING SAFETY AND FAMILIARITY QUOTE</a:t>
            </a:r>
          </a:p>
          <a:p>
            <a:pPr marL="371221" lvl="0" indent="-371221" defTabSz="461518">
              <a:spcBef>
                <a:spcPts val="3300"/>
              </a:spcBef>
              <a:defRPr sz="1800">
                <a:solidFill>
                  <a:srgbClr val="000000"/>
                </a:solidFill>
              </a:defRPr>
            </a:pPr>
            <a:r>
              <a:rPr sz="2844">
                <a:solidFill>
                  <a:srgbClr val="FFFFFF"/>
                </a:solidFill>
              </a:rPr>
              <a:t> 3. SPIRITUALITY AND CONNECTEDNESS - HOLISTIC NATURE OF INDIGENOUS WORLDVIEW I.E. CREATOR AND COMPASSION</a:t>
            </a:r>
          </a:p>
          <a:p>
            <a:pPr marL="371221" lvl="0" indent="-371221" defTabSz="461518">
              <a:spcBef>
                <a:spcPts val="3300"/>
              </a:spcBef>
              <a:defRPr sz="1800">
                <a:solidFill>
                  <a:srgbClr val="000000"/>
                </a:solidFill>
              </a:defRPr>
            </a:pPr>
            <a:r>
              <a:rPr sz="2844">
                <a:solidFill>
                  <a:srgbClr val="FFFFFF"/>
                </a:solidFill>
              </a:rPr>
              <a:t>4. EMPOWERMENT - CREATING VOICE, SAFETY AND INDEPENDENCE AND OWN CONTROL OVER THIER HEALING PROCESS</a:t>
            </a:r>
          </a:p>
          <a:p>
            <a:pPr marL="371221" lvl="0" indent="-371221" defTabSz="461518">
              <a:spcBef>
                <a:spcPts val="3300"/>
              </a:spcBef>
              <a:defRPr sz="1800">
                <a:solidFill>
                  <a:srgbClr val="000000"/>
                </a:solidFill>
              </a:defRPr>
            </a:pPr>
            <a:r>
              <a:rPr sz="2844">
                <a:solidFill>
                  <a:srgbClr val="FFFFFF"/>
                </a:solidFill>
              </a:rPr>
              <a:t>5 SELF -AWARENESS - NEW POSITIVE INSIGHT AND PERSPECTIVE </a:t>
            </a:r>
          </a:p>
        </p:txBody>
      </p:sp>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1"/>
          </p:nvPr>
        </p:nvSpPr>
        <p:spPr>
          <a:prstGeom prst="rect">
            <a:avLst/>
          </a:prstGeom>
        </p:spPr>
        <p:txBody>
          <a:bodyPr/>
          <a:lstStyle/>
          <a:p>
            <a:pPr lvl="0"/>
            <a:endParaRPr/>
          </a:p>
        </p:txBody>
      </p:sp>
      <p:pic>
        <p:nvPicPr>
          <p:cNvPr id="63" name="IMG_0331.jpeg"/>
          <p:cNvPicPr/>
          <p:nvPr/>
        </p:nvPicPr>
        <p:blipFill>
          <a:blip r:embed="rId2" cstate="print">
            <a:extLst/>
          </a:blip>
          <a:stretch>
            <a:fillRect/>
          </a:stretch>
        </p:blipFill>
        <p:spPr>
          <a:xfrm>
            <a:off x="0" y="0"/>
            <a:ext cx="13004800" cy="9753600"/>
          </a:xfrm>
          <a:prstGeom prst="rect">
            <a:avLst/>
          </a:prstGeom>
          <a:ln w="12700">
            <a:miter lim="400000"/>
          </a:ln>
        </p:spPr>
      </p:pic>
      <p:pic>
        <p:nvPicPr>
          <p:cNvPr id="64" name="IMG_0331.JPG"/>
          <p:cNvPicPr/>
          <p:nvPr/>
        </p:nvPicPr>
        <p:blipFill>
          <a:blip r:embed="rId2" cstate="print">
            <a:extLst/>
          </a:blip>
          <a:stretch>
            <a:fillRect/>
          </a:stretch>
        </p:blipFill>
        <p:spPr>
          <a:xfrm>
            <a:off x="0" y="0"/>
            <a:ext cx="13004800" cy="9753600"/>
          </a:xfrm>
          <a:prstGeom prst="rect">
            <a:avLst/>
          </a:prstGeom>
          <a:ln w="12700">
            <a:miter lim="400000"/>
          </a:ln>
        </p:spPr>
      </p:pic>
    </p:spTree>
  </p:cSld>
  <p:clrMapOvr>
    <a:masterClrMapping/>
  </p:clrMapOvr>
  <p:transition spd="slow">
    <p:dissolve/>
  </p:transition>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Custom</PresentationFormat>
  <Paragraphs>51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New_Template1</vt:lpstr>
      <vt:lpstr>Slide 1</vt:lpstr>
      <vt:lpstr>history of Indigenous Trauma the legacy of outside influence</vt:lpstr>
      <vt:lpstr>HISTORICAL, INTERGENERATIONAL, COMMUNAL, FAMILIAL, AND INDIVIDUAL POST-TRAUMATIC STRESS DISORDER. ECONOMIC DOOM, LOSS OF INDEPENDENCE AND SUSTAINABILITY  NO SENSE OF PURPOSE, HOPE, VISION HIGHER INCIDENCE OF LOW EDUCATIONAL ATTAINMENT, WELFARE DEPENDANCY, HIGHER RATE OF FAMILY VIOLENCE, I.E. PHYSICAL, EMOTIONAL, SUBSTANCE, PSYCHOLOGICAL AND SEXUAL ABUSE, HIGHER SUICIDE RATES. DECADES OF OPPRESSIVE SOCIAL POLICIES AND THE INABILITY TO EFFECT SOCIAL CHANGE (CANADA RCAP, 1996). </vt:lpstr>
      <vt:lpstr>Indigenous Healing WAYS </vt:lpstr>
      <vt:lpstr>western healing methods</vt:lpstr>
      <vt:lpstr>METHODOLOGY </vt:lpstr>
      <vt:lpstr>the integration </vt:lpstr>
      <vt:lpstr>evidence based results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nicole</cp:lastModifiedBy>
  <cp:revision>1</cp:revision>
  <dcterms:modified xsi:type="dcterms:W3CDTF">2014-05-20T21:08:59Z</dcterms:modified>
</cp:coreProperties>
</file>