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  <p:sldId id="289" r:id="rId35"/>
    <p:sldId id="291" r:id="rId36"/>
    <p:sldId id="292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92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C4D0D-2DCA-4710-A315-89A556829B6D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FFCE-AE91-4C06-B78C-C943667A0B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142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85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37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6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1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5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6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00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64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73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02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31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8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1C73-9A2F-4B46-89D3-34D608D51D07}" type="datetimeFigureOut">
              <a:rPr lang="en-CA" smtClean="0"/>
              <a:t>18/01/2013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D64B-8491-4C95-8EF3-93FD474E5C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6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5400" b="1" dirty="0" smtClean="0">
                <a:latin typeface="Bradley Hand ITC" pitchFamily="66" charset="0"/>
              </a:rPr>
              <a:t>Emotional Intelligence Training Program for At-Risk Youth in High School</a:t>
            </a:r>
            <a:endParaRPr lang="en-CA" sz="5400" b="1" dirty="0"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/>
          <a:lstStyle/>
          <a:p>
            <a:endParaRPr lang="en-CA" dirty="0" smtClean="0">
              <a:latin typeface="Arial Rounded MT Bold" pitchFamily="34" charset="0"/>
            </a:endParaRPr>
          </a:p>
          <a:p>
            <a:r>
              <a:rPr lang="en-CA" dirty="0" smtClean="0">
                <a:latin typeface="Arial Rounded MT Bold" pitchFamily="34" charset="0"/>
              </a:rPr>
              <a:t>Shelley Skelton</a:t>
            </a:r>
          </a:p>
          <a:p>
            <a:r>
              <a:rPr lang="en-CA" dirty="0" smtClean="0">
                <a:latin typeface="Arial Rounded MT Bold" pitchFamily="34" charset="0"/>
              </a:rPr>
              <a:t>2013</a:t>
            </a:r>
            <a:endParaRPr lang="en-CA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E I </a:t>
            </a:r>
            <a:r>
              <a:rPr lang="en-CA" u="sng" dirty="0"/>
              <a:t>T</a:t>
            </a:r>
            <a:r>
              <a:rPr lang="en-CA" u="sng" dirty="0" smtClean="0"/>
              <a:t>raining Program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CA" sz="4400" dirty="0" smtClean="0"/>
              <a:t>Level I		Self-awareness</a:t>
            </a:r>
          </a:p>
          <a:p>
            <a:r>
              <a:rPr lang="en-CA" sz="4400" dirty="0" smtClean="0"/>
              <a:t>Level II	Emotion Management</a:t>
            </a:r>
          </a:p>
          <a:p>
            <a:r>
              <a:rPr lang="en-CA" sz="4400" dirty="0" smtClean="0"/>
              <a:t>Level III	Relationship Building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89261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Level I: Self-awareness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CA" sz="4000" dirty="0" smtClean="0"/>
              <a:t>1. How the brain works</a:t>
            </a:r>
          </a:p>
          <a:p>
            <a:r>
              <a:rPr lang="en-CA" sz="4000" dirty="0" smtClean="0"/>
              <a:t>2. Identification of emotions</a:t>
            </a:r>
          </a:p>
          <a:p>
            <a:r>
              <a:rPr lang="en-CA" sz="4000" dirty="0" smtClean="0"/>
              <a:t>3. Emotional triggers</a:t>
            </a:r>
          </a:p>
          <a:p>
            <a:r>
              <a:rPr lang="en-CA" sz="4000" dirty="0" smtClean="0"/>
              <a:t>4. Positive self-regard</a:t>
            </a:r>
          </a:p>
          <a:p>
            <a:r>
              <a:rPr lang="en-CA" sz="4000" dirty="0" smtClean="0"/>
              <a:t>5. Application of personal awareness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16525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0584"/>
            <a:ext cx="7774324" cy="58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18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CA" dirty="0"/>
              <a:t>Cerebral Cortex:</a:t>
            </a:r>
            <a:br>
              <a:rPr lang="en-CA" dirty="0"/>
            </a:br>
            <a:r>
              <a:rPr lang="en-CA" dirty="0"/>
              <a:t>Complex Thought</a:t>
            </a:r>
            <a:br>
              <a:rPr lang="en-CA" dirty="0"/>
            </a:b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135463" cy="486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5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355160" cy="1008112"/>
          </a:xfrm>
        </p:spPr>
        <p:txBody>
          <a:bodyPr>
            <a:normAutofit fontScale="90000"/>
          </a:bodyPr>
          <a:lstStyle/>
          <a:p>
            <a:r>
              <a:rPr lang="en-CA" dirty="0"/>
              <a:t>Limbic System: Emotions</a:t>
            </a:r>
            <a:br>
              <a:rPr lang="en-CA" dirty="0"/>
            </a:b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492896"/>
            <a:ext cx="437791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628800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/>
              <a:t>Hippocampus: emotions &amp; memory</a:t>
            </a:r>
            <a:br>
              <a:rPr lang="en-CA" sz="2400" dirty="0"/>
            </a:b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/>
              <a:t>Amygdala: emotional  control &amp; fear control</a:t>
            </a:r>
            <a:br>
              <a:rPr lang="en-CA" sz="2400" dirty="0"/>
            </a:b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/>
              <a:t>Hypothalamus: regulates fear &amp; aggression</a:t>
            </a:r>
            <a:br>
              <a:rPr lang="en-CA" sz="2400" dirty="0"/>
            </a:b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5712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Amygdala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Reptilian brain </a:t>
            </a:r>
          </a:p>
          <a:p>
            <a:endParaRPr lang="en-CA" dirty="0"/>
          </a:p>
          <a:p>
            <a:r>
              <a:rPr lang="en-CA" dirty="0"/>
              <a:t>Fight or flight responses.</a:t>
            </a:r>
          </a:p>
          <a:p>
            <a:endParaRPr lang="en-CA" dirty="0"/>
          </a:p>
          <a:p>
            <a:r>
              <a:rPr lang="en-CA" dirty="0"/>
              <a:t>Gate keeper of the brain, judging each new sensation to be a threat or safe.</a:t>
            </a:r>
          </a:p>
          <a:p>
            <a:endParaRPr lang="en-CA" dirty="0"/>
          </a:p>
          <a:p>
            <a:r>
              <a:rPr lang="en-CA" dirty="0"/>
              <a:t>When senses danger, sends out an alarm </a:t>
            </a:r>
            <a:r>
              <a:rPr lang="en-CA" dirty="0" err="1"/>
              <a:t>puttingthe</a:t>
            </a:r>
            <a:r>
              <a:rPr lang="en-CA" dirty="0"/>
              <a:t> entire body on alert.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41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Emotional Hijacking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We feel before we think; everything that we sense has already been filtered through our emotional brain.</a:t>
            </a:r>
          </a:p>
          <a:p>
            <a:endParaRPr lang="en-CA" dirty="0"/>
          </a:p>
          <a:p>
            <a:r>
              <a:rPr lang="en-CA" dirty="0"/>
              <a:t>When danger is sensed, we react emotionally first before the information has reached any part of the cerebral cortex that allows us to process and think rationally</a:t>
            </a:r>
          </a:p>
          <a:p>
            <a:endParaRPr lang="en-CA" dirty="0"/>
          </a:p>
          <a:p>
            <a:r>
              <a:rPr lang="en-CA" dirty="0"/>
              <a:t>When what we sense reminds us of a past threat, we react with the same intense emotions; we may not even be aware of the memory that has been triggered.</a:t>
            </a:r>
          </a:p>
        </p:txBody>
      </p:sp>
    </p:spTree>
    <p:extLst>
      <p:ext uri="{BB962C8B-B14F-4D97-AF65-F5344CB8AC3E}">
        <p14:creationId xmlns:p14="http://schemas.microsoft.com/office/powerpoint/2010/main" val="248673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Withstanding the Hijack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In order to think rationally and respond rather than react emotionally, we can need to allow the information to reach the rest of the brain.</a:t>
            </a:r>
          </a:p>
          <a:p>
            <a:endParaRPr lang="en-CA" dirty="0"/>
          </a:p>
          <a:p>
            <a:r>
              <a:rPr lang="en-CA" dirty="0"/>
              <a:t>We can do this by becoming aware of our emotional triggers and learning to take a moment before reacting.</a:t>
            </a:r>
          </a:p>
          <a:p>
            <a:endParaRPr lang="en-CA" dirty="0"/>
          </a:p>
          <a:p>
            <a:r>
              <a:rPr lang="en-CA" dirty="0"/>
              <a:t>These skills are key components of Emotional Intelligence.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409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Bear, M. (2009). </a:t>
            </a:r>
            <a:r>
              <a:rPr lang="en-CA" dirty="0" err="1"/>
              <a:t>Homerbrain</a:t>
            </a:r>
            <a:r>
              <a:rPr lang="en-CA" dirty="0"/>
              <a:t>. Retrieved April 10, 2010, from http://talentedapps.files.wordpress.com/2009/03.</a:t>
            </a:r>
          </a:p>
          <a:p>
            <a:r>
              <a:rPr lang="en-CA" dirty="0" err="1"/>
              <a:t>Bionoid</a:t>
            </a:r>
            <a:r>
              <a:rPr lang="en-CA" dirty="0"/>
              <a:t> (2008). Limbic system. Retrieved  April 10, 2010, from http://bionoid.net/images/research/limbic.system.gif.</a:t>
            </a:r>
          </a:p>
          <a:p>
            <a:r>
              <a:rPr lang="en-CA" dirty="0" err="1"/>
              <a:t>Broderic</a:t>
            </a:r>
            <a:r>
              <a:rPr lang="en-CA" dirty="0"/>
              <a:t>, P., &amp; </a:t>
            </a:r>
            <a:r>
              <a:rPr lang="en-CA" dirty="0" err="1"/>
              <a:t>Blewitt</a:t>
            </a:r>
            <a:r>
              <a:rPr lang="en-CA" dirty="0"/>
              <a:t>, P. (2010). The life span: Human development for helping professionals (3rd ed.). Boston: Pearson.</a:t>
            </a:r>
          </a:p>
          <a:p>
            <a:r>
              <a:rPr lang="en-CA" dirty="0" err="1"/>
              <a:t>Goleman</a:t>
            </a:r>
            <a:r>
              <a:rPr lang="en-CA" dirty="0"/>
              <a:t>, D. (2005). Emotional intelligence: Why it can matter more than IQ. New York: Bantam Books.</a:t>
            </a:r>
          </a:p>
          <a:p>
            <a:r>
              <a:rPr lang="en-CA" dirty="0"/>
              <a:t>Seeley, (2010). </a:t>
            </a:r>
            <a:r>
              <a:rPr lang="en-CA" dirty="0" err="1"/>
              <a:t>Cerbral</a:t>
            </a:r>
            <a:r>
              <a:rPr lang="en-CA" dirty="0"/>
              <a:t> cortex. Retrieved April 10,2010, from http://theunjustmedia.com/Islam/Science/ch1-1-d-img/jpg.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803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Emotions</a:t>
            </a:r>
            <a:br>
              <a:rPr lang="en-CA" dirty="0"/>
            </a:br>
            <a:r>
              <a:rPr lang="en-CA" dirty="0"/>
              <a:t>Session 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1950889" cy="257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9812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32969"/>
            <a:ext cx="196373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8743"/>
            <a:ext cx="185896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0425"/>
            <a:ext cx="187801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Presentation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Introduction to Emotional Intelligence</a:t>
            </a:r>
          </a:p>
          <a:p>
            <a:r>
              <a:rPr lang="en-CA" dirty="0" smtClean="0"/>
              <a:t>Rationale to use this program in schools</a:t>
            </a:r>
          </a:p>
          <a:p>
            <a:r>
              <a:rPr lang="en-CA" dirty="0" smtClean="0"/>
              <a:t>Review of the program </a:t>
            </a:r>
          </a:p>
          <a:p>
            <a:r>
              <a:rPr lang="en-CA" dirty="0" smtClean="0"/>
              <a:t>Practical information about program implementation</a:t>
            </a:r>
          </a:p>
          <a:p>
            <a:r>
              <a:rPr lang="en-CA" dirty="0" smtClean="0"/>
              <a:t>Questions and discussion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5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Coping with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We typically deal with emotions one of four ways: </a:t>
            </a:r>
          </a:p>
          <a:p>
            <a:endParaRPr lang="en-CA" dirty="0"/>
          </a:p>
          <a:p>
            <a:r>
              <a:rPr lang="en-CA" dirty="0"/>
              <a:t>1) exaggerating the emotion so that we are overwhelmed by them and lose control; </a:t>
            </a:r>
          </a:p>
          <a:p>
            <a:endParaRPr lang="en-CA" dirty="0"/>
          </a:p>
          <a:p>
            <a:r>
              <a:rPr lang="en-CA" dirty="0"/>
              <a:t>2) accepting the emotion and not try to regain control;</a:t>
            </a:r>
          </a:p>
          <a:p>
            <a:endParaRPr lang="en-CA" dirty="0"/>
          </a:p>
          <a:p>
            <a:r>
              <a:rPr lang="en-CA" dirty="0"/>
              <a:t> 3) substituting the emotion with something more comfortable like distractions; or </a:t>
            </a:r>
          </a:p>
          <a:p>
            <a:endParaRPr lang="en-CA" dirty="0"/>
          </a:p>
          <a:p>
            <a:r>
              <a:rPr lang="en-CA" dirty="0"/>
              <a:t>4) managing the emotion through self-awareness.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389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Seven Basic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/>
              <a:t>Anger</a:t>
            </a:r>
          </a:p>
          <a:p>
            <a:pPr algn="ctr"/>
            <a:r>
              <a:rPr lang="en-CA" dirty="0"/>
              <a:t>Happiness</a:t>
            </a:r>
          </a:p>
          <a:p>
            <a:pPr algn="ctr"/>
            <a:r>
              <a:rPr lang="en-CA" dirty="0"/>
              <a:t>Fear</a:t>
            </a:r>
          </a:p>
          <a:p>
            <a:pPr algn="ctr"/>
            <a:r>
              <a:rPr lang="en-CA" dirty="0"/>
              <a:t> Disgust</a:t>
            </a:r>
          </a:p>
          <a:p>
            <a:pPr algn="ctr"/>
            <a:r>
              <a:rPr lang="en-CA" dirty="0"/>
              <a:t>Surprise </a:t>
            </a:r>
          </a:p>
          <a:p>
            <a:pPr algn="ctr"/>
            <a:r>
              <a:rPr lang="en-CA" dirty="0"/>
              <a:t>Love </a:t>
            </a:r>
          </a:p>
          <a:p>
            <a:pPr algn="ctr"/>
            <a:r>
              <a:rPr lang="en-CA" dirty="0"/>
              <a:t>Sadness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670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Which emotions do you feel most often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CA" dirty="0" smtClean="0"/>
              <a:t>			</a:t>
            </a:r>
            <a:r>
              <a:rPr lang="en-CA" sz="3000" dirty="0" smtClean="0"/>
              <a:t>% </a:t>
            </a:r>
            <a:r>
              <a:rPr lang="en-CA" sz="3000" dirty="0"/>
              <a:t>of the day		why?	</a:t>
            </a:r>
            <a:r>
              <a:rPr lang="en-CA" dirty="0"/>
              <a:t>		</a:t>
            </a:r>
          </a:p>
          <a:p>
            <a:r>
              <a:rPr lang="en-CA" dirty="0"/>
              <a:t>Anger			</a:t>
            </a:r>
          </a:p>
          <a:p>
            <a:r>
              <a:rPr lang="en-CA" dirty="0"/>
              <a:t>Happiness</a:t>
            </a:r>
          </a:p>
          <a:p>
            <a:r>
              <a:rPr lang="en-CA" dirty="0"/>
              <a:t>Fear</a:t>
            </a:r>
          </a:p>
          <a:p>
            <a:r>
              <a:rPr lang="en-CA" dirty="0"/>
              <a:t> Disgust</a:t>
            </a:r>
          </a:p>
          <a:p>
            <a:r>
              <a:rPr lang="en-CA" dirty="0"/>
              <a:t>Surprise </a:t>
            </a:r>
          </a:p>
          <a:p>
            <a:r>
              <a:rPr lang="en-CA" dirty="0"/>
              <a:t>Love </a:t>
            </a:r>
          </a:p>
          <a:p>
            <a:r>
              <a:rPr lang="en-CA" dirty="0"/>
              <a:t>Sadness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6810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Blood rushes to our hands so we can fight.</a:t>
            </a:r>
          </a:p>
          <a:p>
            <a:endParaRPr lang="en-CA" dirty="0"/>
          </a:p>
          <a:p>
            <a:r>
              <a:rPr lang="en-CA" dirty="0"/>
              <a:t>It can be an expression of frustration, stress, anxiety, loss, confusion, embarrassment, jealousy, rejection, threat, etc.</a:t>
            </a:r>
          </a:p>
          <a:p>
            <a:endParaRPr lang="en-CA" dirty="0"/>
          </a:p>
          <a:p>
            <a:r>
              <a:rPr lang="en-CA" dirty="0"/>
              <a:t>It is one of the most dangerous emotions because it is energizing, and the more often we are angry, the less arousal we need to stay in this state. Anger builds momentum.</a:t>
            </a:r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9383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27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Blood rushes to our arms and legs so we can run or fight.</a:t>
            </a:r>
          </a:p>
          <a:p>
            <a:endParaRPr lang="en-CA" dirty="0"/>
          </a:p>
          <a:p>
            <a:r>
              <a:rPr lang="en-CA" dirty="0"/>
              <a:t>It immobilizes us and forces us into fright, flight or freeze. </a:t>
            </a:r>
          </a:p>
          <a:p>
            <a:endParaRPr lang="en-CA" dirty="0"/>
          </a:p>
          <a:p>
            <a:r>
              <a:rPr lang="en-CA" dirty="0"/>
              <a:t>It is connected to worry, anxiety, stress, nervousness, panic, paranoia, and phobias.</a:t>
            </a:r>
          </a:p>
          <a:p>
            <a:endParaRPr lang="en-CA" dirty="0"/>
          </a:p>
          <a:p>
            <a:r>
              <a:rPr lang="en-CA" dirty="0"/>
              <a:t>It is sometimes expressed as anger.</a:t>
            </a:r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8954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731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Sadness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Metabolism slows, giving us time to mourn.</a:t>
            </a:r>
          </a:p>
          <a:p>
            <a:endParaRPr lang="en-CA" dirty="0"/>
          </a:p>
          <a:p>
            <a:r>
              <a:rPr lang="en-CA" dirty="0"/>
              <a:t>It comes from not getting what you want or a fear of what might happen. </a:t>
            </a:r>
          </a:p>
          <a:p>
            <a:endParaRPr lang="en-CA" dirty="0"/>
          </a:p>
          <a:p>
            <a:r>
              <a:rPr lang="en-CA" dirty="0"/>
              <a:t>When sad, many people try to isolate themselves, but this cuts us off from resources to get over the sadness.</a:t>
            </a:r>
          </a:p>
          <a:p>
            <a:endParaRPr lang="en-CA" dirty="0"/>
          </a:p>
          <a:p>
            <a:r>
              <a:rPr lang="en-CA" dirty="0"/>
              <a:t>It is connected to depression, shame, disappointment, regret, guilt, embarrassment, and insecurity.</a:t>
            </a:r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0113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25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err="1"/>
              <a:t>Burande</a:t>
            </a:r>
            <a:r>
              <a:rPr lang="en-CA" dirty="0"/>
              <a:t>, A. (2010). List of human emotions. Retrieved April 13, 2010, from http://buzzle.com/articles/list-of-human-emotions.html.</a:t>
            </a:r>
          </a:p>
          <a:p>
            <a:r>
              <a:rPr lang="en-CA" dirty="0" err="1"/>
              <a:t>Goleman</a:t>
            </a:r>
            <a:r>
              <a:rPr lang="en-CA" dirty="0"/>
              <a:t>, D. (2005). Emotional intelligence: Why it can matter more than IQ. New York: Bantam Books.</a:t>
            </a:r>
          </a:p>
          <a:p>
            <a:r>
              <a:rPr lang="en-CA" dirty="0"/>
              <a:t>Microsoft Office Word (2007). Anger. Retrieved April 10, 2010, from clipart.</a:t>
            </a:r>
          </a:p>
          <a:p>
            <a:r>
              <a:rPr lang="en-CA" dirty="0"/>
              <a:t>Microsoft Office Word (2007). Fear. Retrieved April 10, 2010, from clipart.</a:t>
            </a:r>
          </a:p>
          <a:p>
            <a:r>
              <a:rPr lang="en-CA" dirty="0"/>
              <a:t>Microsoft Office Word (2007). Sadness. Retrieved April 10, 2010, from clipart.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170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Level II: Emotion Management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CA" sz="4000" dirty="0" smtClean="0"/>
              <a:t>1. Impulse control</a:t>
            </a:r>
          </a:p>
          <a:p>
            <a:r>
              <a:rPr lang="en-CA" sz="4000" dirty="0" smtClean="0"/>
              <a:t>2. Stress management</a:t>
            </a:r>
          </a:p>
          <a:p>
            <a:r>
              <a:rPr lang="en-CA" sz="4000" dirty="0" smtClean="0"/>
              <a:t>3. Anger management</a:t>
            </a:r>
          </a:p>
          <a:p>
            <a:r>
              <a:rPr lang="en-CA" sz="4000" dirty="0"/>
              <a:t>4</a:t>
            </a:r>
            <a:r>
              <a:rPr lang="en-CA" sz="4000" dirty="0" smtClean="0"/>
              <a:t>. Managing sadness</a:t>
            </a:r>
          </a:p>
          <a:p>
            <a:r>
              <a:rPr lang="en-CA" sz="4000" dirty="0" smtClean="0"/>
              <a:t>5. Problem-solving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44835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Level II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Emotional management is about how our thoughts, feelings and behaviours impact one another</a:t>
            </a:r>
          </a:p>
          <a:p>
            <a:endParaRPr lang="en-CA" dirty="0"/>
          </a:p>
          <a:p>
            <a:r>
              <a:rPr lang="en-CA" dirty="0"/>
              <a:t>We can not control  our emotions, but with awareness, we can decide how long we experience them and how much they can impact our actions.</a:t>
            </a:r>
          </a:p>
          <a:p>
            <a:endParaRPr lang="en-CA" dirty="0"/>
          </a:p>
          <a:p>
            <a:r>
              <a:rPr lang="en-CA" dirty="0"/>
              <a:t>Level II addresses:</a:t>
            </a:r>
          </a:p>
          <a:p>
            <a:r>
              <a:rPr lang="en-CA" dirty="0"/>
              <a:t>Impulse control	Anger management</a:t>
            </a:r>
          </a:p>
          <a:p>
            <a:r>
              <a:rPr lang="en-CA" dirty="0"/>
              <a:t>Depressive thinking	Stress management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88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Impulse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CA" sz="3600" dirty="0"/>
              <a:t>responding instead of reacting</a:t>
            </a:r>
          </a:p>
          <a:p>
            <a:endParaRPr lang="en-CA" sz="3600" dirty="0"/>
          </a:p>
          <a:p>
            <a:r>
              <a:rPr lang="en-CA" sz="3600" dirty="0"/>
              <a:t>recognizing the trigger and the physiological reaction and then finding a way to control your response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844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32848" cy="432048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CA" sz="6000" dirty="0" smtClean="0"/>
              <a:t>What emotions                    have you                  experienced                    in the past                      24 hours?</a:t>
            </a:r>
          </a:p>
          <a:p>
            <a:endParaRPr lang="en-CA" sz="4800" dirty="0"/>
          </a:p>
        </p:txBody>
      </p:sp>
      <p:pic>
        <p:nvPicPr>
          <p:cNvPr id="2051" name="Picture 3" descr="C:\Users\smskelton\AppData\Local\Microsoft\Windows\Temporary Internet Files\Content.IE5\BUCJKX3L\MP9004437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225630" cy="50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Anger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Anger can have the snowball effect because it can gain momentum from small triggers and when one has an existing level of anger.</a:t>
            </a:r>
          </a:p>
          <a:p>
            <a:endParaRPr lang="en-CA" dirty="0"/>
          </a:p>
          <a:p>
            <a:r>
              <a:rPr lang="en-CA" dirty="0"/>
              <a:t>Venting often does not get it out of your system; instead it gets stronger.</a:t>
            </a:r>
          </a:p>
          <a:p>
            <a:endParaRPr lang="en-CA" dirty="0"/>
          </a:p>
          <a:p>
            <a:r>
              <a:rPr lang="en-CA" dirty="0"/>
              <a:t>Managing anger could mean focusing on an incompatible (opposite emotion), using relaxation techniques, or using an awareness of triggers as a cue to walk away.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945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Level III : Relationship 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CA" sz="4400" dirty="0" smtClean="0"/>
              <a:t>Active listening</a:t>
            </a:r>
          </a:p>
          <a:p>
            <a:r>
              <a:rPr lang="en-CA" sz="4400" dirty="0" smtClean="0"/>
              <a:t>Empathy</a:t>
            </a:r>
          </a:p>
          <a:p>
            <a:r>
              <a:rPr lang="en-CA" sz="4400" dirty="0" smtClean="0"/>
              <a:t>Awareness of others’ feelings</a:t>
            </a:r>
          </a:p>
          <a:p>
            <a:r>
              <a:rPr lang="en-CA" sz="4400" dirty="0" smtClean="0"/>
              <a:t>Open topics and conclusion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756036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Depressive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Sadness is the emotion that people try to avoid the most.</a:t>
            </a:r>
          </a:p>
          <a:p>
            <a:endParaRPr lang="en-CA" dirty="0"/>
          </a:p>
          <a:p>
            <a:r>
              <a:rPr lang="en-CA" dirty="0"/>
              <a:t>People often isolate themselves when sad, which disconnects them from supports.</a:t>
            </a:r>
          </a:p>
          <a:p>
            <a:endParaRPr lang="en-CA" dirty="0"/>
          </a:p>
          <a:p>
            <a:r>
              <a:rPr lang="en-CA" dirty="0"/>
              <a:t> Laughter, exercise, small successes, and helping others can all help in counteracting sadness.</a:t>
            </a:r>
          </a:p>
          <a:p>
            <a:endParaRPr lang="en-CA" dirty="0"/>
          </a:p>
          <a:p>
            <a:r>
              <a:rPr lang="en-CA" dirty="0"/>
              <a:t>We often feel sad when we hold on to hurt feelings rather than expressing them.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913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Indicators of stress include: neck and back pain, headaches, overreaction, and change in sleep or appetite.</a:t>
            </a:r>
          </a:p>
          <a:p>
            <a:endParaRPr lang="en-CA" dirty="0"/>
          </a:p>
          <a:p>
            <a:r>
              <a:rPr lang="en-CA" dirty="0"/>
              <a:t>Worrying plays a part in stress and anxiety. It can create a cycle of negative thinking.</a:t>
            </a:r>
          </a:p>
          <a:p>
            <a:endParaRPr lang="en-CA" dirty="0"/>
          </a:p>
          <a:p>
            <a:r>
              <a:rPr lang="en-CA" dirty="0"/>
              <a:t>One major source of stress is how we perceive things. </a:t>
            </a:r>
          </a:p>
          <a:p>
            <a:endParaRPr lang="en-CA" dirty="0"/>
          </a:p>
          <a:p>
            <a:r>
              <a:rPr lang="en-CA" dirty="0"/>
              <a:t>Ways of coping with stress, relaxation techniques, proper nutrition, exercise and sleep.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126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err="1"/>
              <a:t>Goleman</a:t>
            </a:r>
            <a:r>
              <a:rPr lang="en-CA" dirty="0"/>
              <a:t>, D. (2005). Emotional intelligence: Why it matters more than IQ. New York: Bantam Books. </a:t>
            </a:r>
          </a:p>
          <a:p>
            <a:r>
              <a:rPr lang="en-CA" dirty="0"/>
              <a:t>Institute for Health and Human Potential (2005). Mindful morning notes: A path to emotional intelligence. Author: Wayne, Illinois.</a:t>
            </a:r>
          </a:p>
          <a:p>
            <a:r>
              <a:rPr lang="en-CA" dirty="0"/>
              <a:t>Stein, H., &amp; Book, H.(2006). The EQ edge: Emotional intelligence and your success. Mississauga, ON: John Wiley &amp; Sons, Canada.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2310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Practicalities of the Program</a:t>
            </a:r>
            <a:endParaRPr lang="en-CA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err="1" smtClean="0"/>
              <a:t>Recruitement</a:t>
            </a:r>
            <a:endParaRPr lang="en-CA" sz="4000" dirty="0" smtClean="0"/>
          </a:p>
          <a:p>
            <a:r>
              <a:rPr lang="en-CA" sz="4000" dirty="0" smtClean="0"/>
              <a:t>Advertising</a:t>
            </a:r>
          </a:p>
          <a:p>
            <a:r>
              <a:rPr lang="en-CA" sz="4000" dirty="0" smtClean="0"/>
              <a:t>Food</a:t>
            </a:r>
          </a:p>
          <a:p>
            <a:r>
              <a:rPr lang="en-CA" sz="4000" dirty="0" smtClean="0"/>
              <a:t>Time</a:t>
            </a:r>
          </a:p>
          <a:p>
            <a:r>
              <a:rPr lang="en-CA" sz="4000" dirty="0"/>
              <a:t> </a:t>
            </a:r>
            <a:r>
              <a:rPr lang="en-CA" sz="4000" dirty="0" smtClean="0"/>
              <a:t>Parent Involvement</a:t>
            </a:r>
          </a:p>
          <a:p>
            <a:r>
              <a:rPr lang="en-CA" sz="4000" dirty="0" smtClean="0"/>
              <a:t>Location</a:t>
            </a:r>
            <a:endParaRPr lang="en-CA" sz="4000" dirty="0"/>
          </a:p>
        </p:txBody>
      </p:sp>
      <p:pic>
        <p:nvPicPr>
          <p:cNvPr id="9220" name="Picture 4" descr="C:\Users\smskelton\AppData\Local\Microsoft\Windows\Temporary Internet Files\Content.IE5\KBPTDUZU\MC9003703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12368" cy="33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60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42" name="Picture 2" descr="C:\Users\smskelton\AppData\Local\Microsoft\Windows\Temporary Internet Files\Content.IE5\0A70PHYS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5" y="1374371"/>
            <a:ext cx="7407403" cy="52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                   </a:t>
            </a:r>
            <a:r>
              <a:rPr lang="en-CA" sz="4800" dirty="0" smtClean="0"/>
              <a:t>Compare situations in 		 which you react to     			  those in which                		   you respond.</a:t>
            </a:r>
            <a:endParaRPr lang="en-CA" sz="4800" dirty="0"/>
          </a:p>
        </p:txBody>
      </p:sp>
      <p:pic>
        <p:nvPicPr>
          <p:cNvPr id="3075" name="Picture 3" descr="C:\Users\smskelton\AppData\Local\Microsoft\Windows\Temporary Internet Files\Content.IE5\BUCJKX3L\MC9000487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05" y="4146293"/>
            <a:ext cx="2265559" cy="25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mskelton\AppData\Local\Microsoft\Windows\Temporary Internet Files\Content.IE5\9C44AJZH\MC9001366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48" y="-51318"/>
            <a:ext cx="2895776" cy="32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CA" sz="4800" dirty="0" smtClean="0"/>
              <a:t>		</a:t>
            </a:r>
          </a:p>
          <a:p>
            <a:pPr marL="0" indent="0">
              <a:buNone/>
            </a:pPr>
            <a:r>
              <a:rPr lang="en-CA" sz="4800" dirty="0"/>
              <a:t>	</a:t>
            </a:r>
            <a:r>
              <a:rPr lang="en-CA" sz="4800" dirty="0" smtClean="0"/>
              <a:t>	</a:t>
            </a:r>
            <a:r>
              <a:rPr lang="en-CA" sz="5400" dirty="0" smtClean="0"/>
              <a:t>What emotions        	    do you experience   most often and how do you express                       them?  </a:t>
            </a:r>
            <a:endParaRPr lang="en-CA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4" y="97661"/>
            <a:ext cx="1925973" cy="243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78" y="160840"/>
            <a:ext cx="174702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41" y="3999502"/>
            <a:ext cx="185896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en-CA" sz="6500" dirty="0" smtClean="0"/>
              <a:t>What triggers your emotional reactions?</a:t>
            </a:r>
          </a:p>
          <a:p>
            <a:pPr marL="0" indent="0">
              <a:buNone/>
            </a:pPr>
            <a:r>
              <a:rPr lang="en-CA" sz="4400" b="1" dirty="0" smtClean="0">
                <a:solidFill>
                  <a:srgbClr val="FF0000"/>
                </a:solidFill>
              </a:rPr>
              <a:t>People?</a:t>
            </a:r>
            <a:r>
              <a:rPr lang="en-CA" sz="4400" b="1" dirty="0" smtClean="0"/>
              <a:t>		</a:t>
            </a:r>
          </a:p>
          <a:p>
            <a:pPr marL="0" indent="0">
              <a:buNone/>
            </a:pPr>
            <a:r>
              <a:rPr lang="en-CA" sz="4400" b="1" dirty="0"/>
              <a:t>	</a:t>
            </a:r>
            <a:r>
              <a:rPr lang="en-CA" sz="4400" b="1" dirty="0" smtClean="0"/>
              <a:t>		</a:t>
            </a:r>
            <a:r>
              <a:rPr lang="en-CA" sz="4400" b="1" dirty="0" smtClean="0">
                <a:solidFill>
                  <a:schemeClr val="accent4">
                    <a:lumMod val="75000"/>
                  </a:schemeClr>
                </a:solidFill>
              </a:rPr>
              <a:t>Places?</a:t>
            </a:r>
          </a:p>
          <a:p>
            <a:pPr marL="0" indent="0">
              <a:buNone/>
            </a:pPr>
            <a:endParaRPr lang="en-CA" sz="4400" b="1" dirty="0" smtClean="0"/>
          </a:p>
          <a:p>
            <a:pPr marL="0" indent="0">
              <a:buNone/>
            </a:pPr>
            <a:r>
              <a:rPr lang="en-CA" sz="4400" b="1" dirty="0" smtClean="0"/>
              <a:t>	</a:t>
            </a:r>
            <a:r>
              <a:rPr lang="en-CA" sz="4400" b="1" dirty="0" smtClean="0">
                <a:solidFill>
                  <a:srgbClr val="0070C0"/>
                </a:solidFill>
              </a:rPr>
              <a:t>Times?</a:t>
            </a:r>
          </a:p>
          <a:p>
            <a:pPr marL="0" indent="0">
              <a:buNone/>
            </a:pPr>
            <a:r>
              <a:rPr lang="en-CA" sz="4400" b="1" dirty="0" smtClean="0"/>
              <a:t>						</a:t>
            </a:r>
            <a:r>
              <a:rPr lang="en-CA" sz="4400" b="1" dirty="0" smtClean="0">
                <a:solidFill>
                  <a:srgbClr val="00B050"/>
                </a:solidFill>
              </a:rPr>
              <a:t>Words?</a:t>
            </a:r>
            <a:endParaRPr lang="en-CA" sz="44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smskelton\AppData\Local\Microsoft\Windows\Temporary Internet Files\Content.IE5\KBPTDUZU\MC9003401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448272" cy="22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What is emotional Intelligence?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Self-awareness &amp; developing a positive sense of self-worth</a:t>
            </a:r>
          </a:p>
          <a:p>
            <a:r>
              <a:rPr lang="en-CA" dirty="0" smtClean="0"/>
              <a:t>Problem-solving</a:t>
            </a:r>
          </a:p>
          <a:p>
            <a:r>
              <a:rPr lang="en-CA" dirty="0" smtClean="0"/>
              <a:t>Emotional management / Impulse control</a:t>
            </a:r>
          </a:p>
          <a:p>
            <a:r>
              <a:rPr lang="en-CA" dirty="0" smtClean="0"/>
              <a:t>Decision-making</a:t>
            </a:r>
          </a:p>
          <a:p>
            <a:r>
              <a:rPr lang="en-CA" dirty="0" smtClean="0"/>
              <a:t>Relationship-building / Empathy / Social Skills</a:t>
            </a:r>
          </a:p>
          <a:p>
            <a:r>
              <a:rPr lang="en-CA" dirty="0" smtClean="0"/>
              <a:t>Taking responsibility for one’s actions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1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u="sng" dirty="0" smtClean="0"/>
              <a:t>What is the connection?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7929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</a:t>
            </a:r>
            <a:r>
              <a:rPr lang="en-CA" dirty="0" smtClean="0"/>
              <a:t>t-risk youth					Low EI</a:t>
            </a:r>
          </a:p>
          <a:p>
            <a:pPr marL="0" indent="0" algn="ctr">
              <a:buNone/>
            </a:pPr>
            <a:r>
              <a:rPr lang="en-CA" dirty="0" smtClean="0"/>
              <a:t>Unsuccessful in school</a:t>
            </a:r>
          </a:p>
          <a:p>
            <a:pPr marL="0" indent="0" algn="ctr">
              <a:buNone/>
            </a:pPr>
            <a:r>
              <a:rPr lang="en-CA" dirty="0" smtClean="0"/>
              <a:t>Disengaged</a:t>
            </a:r>
          </a:p>
          <a:p>
            <a:pPr marL="0" indent="0" algn="ctr">
              <a:buNone/>
            </a:pPr>
            <a:r>
              <a:rPr lang="en-CA" dirty="0" smtClean="0"/>
              <a:t>Disconnected from teachers &amp; peers</a:t>
            </a:r>
          </a:p>
          <a:p>
            <a:pPr marL="0" indent="0" algn="ctr">
              <a:buNone/>
            </a:pPr>
            <a:r>
              <a:rPr lang="en-CA" dirty="0" smtClean="0"/>
              <a:t>Poorly developed sense of identity</a:t>
            </a:r>
          </a:p>
          <a:p>
            <a:pPr marL="0" indent="0" algn="ctr">
              <a:buNone/>
            </a:pPr>
            <a:r>
              <a:rPr lang="en-CA" dirty="0" smtClean="0"/>
              <a:t>Struggle with relationships</a:t>
            </a:r>
          </a:p>
          <a:p>
            <a:pPr marL="0" indent="0" algn="ctr">
              <a:buNone/>
            </a:pPr>
            <a:r>
              <a:rPr lang="en-CA" dirty="0" smtClean="0"/>
              <a:t>Negative attitudes</a:t>
            </a:r>
          </a:p>
          <a:p>
            <a:pPr marL="0" indent="0" algn="ctr">
              <a:buNone/>
            </a:pPr>
            <a:r>
              <a:rPr lang="en-CA" dirty="0" smtClean="0"/>
              <a:t>Inexpressive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146" name="Picture 2" descr="C:\Users\smskelton\AppData\Local\Microsoft\Windows\Temporary Internet Files\Content.IE5\BUCJKX3L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5" y="1916832"/>
            <a:ext cx="979686" cy="12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mskelton\AppData\Local\Microsoft\Windows\Temporary Internet Files\Content.IE5\BUCJKX3L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94" y="1916832"/>
            <a:ext cx="979685" cy="12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connection?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104456"/>
          </a:xfrm>
        </p:spPr>
        <p:txBody>
          <a:bodyPr>
            <a:normAutofit lnSpcReduction="10000"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sz="1500" dirty="0" smtClean="0"/>
              <a:t>http://www.lifetrack.com/lifetrack/en/concepts/turning_mindwheel.jsp</a:t>
            </a:r>
            <a:endParaRPr lang="en-CA" sz="1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41597"/>
            <a:ext cx="3411066" cy="331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1226</Words>
  <Application>Microsoft Office PowerPoint</Application>
  <PresentationFormat>On-screen Show (4:3)</PresentationFormat>
  <Paragraphs>200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Emotional Intelligence Training Program for At-Risk Youth in High School</vt:lpstr>
      <vt:lpstr>Presentation Format</vt:lpstr>
      <vt:lpstr>PowerPoint Presentation</vt:lpstr>
      <vt:lpstr>PowerPoint Presentation</vt:lpstr>
      <vt:lpstr>PowerPoint Presentation</vt:lpstr>
      <vt:lpstr>PowerPoint Presentation</vt:lpstr>
      <vt:lpstr>What is emotional Intelligence?</vt:lpstr>
      <vt:lpstr>What is the connection?</vt:lpstr>
      <vt:lpstr>What is the connection?</vt:lpstr>
      <vt:lpstr>E I Training Program</vt:lpstr>
      <vt:lpstr>Level I: Self-awareness</vt:lpstr>
      <vt:lpstr>PowerPoint Presentation</vt:lpstr>
      <vt:lpstr>Cerebral Cortex: Complex Thought </vt:lpstr>
      <vt:lpstr>Limbic System: Emotions </vt:lpstr>
      <vt:lpstr>The Amygdala</vt:lpstr>
      <vt:lpstr>Emotional Hijacking</vt:lpstr>
      <vt:lpstr>Withstanding the Hijack</vt:lpstr>
      <vt:lpstr>References</vt:lpstr>
      <vt:lpstr>Emotions Session 2</vt:lpstr>
      <vt:lpstr>Coping with Emotions</vt:lpstr>
      <vt:lpstr>Seven Basic Emotions</vt:lpstr>
      <vt:lpstr>Which emotions do you feel most often ?</vt:lpstr>
      <vt:lpstr>Anger</vt:lpstr>
      <vt:lpstr> Fear</vt:lpstr>
      <vt:lpstr> Sadness</vt:lpstr>
      <vt:lpstr>References</vt:lpstr>
      <vt:lpstr>Level II: Emotion Management</vt:lpstr>
      <vt:lpstr>Level II Summary</vt:lpstr>
      <vt:lpstr>Impulse Control </vt:lpstr>
      <vt:lpstr>Anger Management</vt:lpstr>
      <vt:lpstr>Level III : Relationship Building</vt:lpstr>
      <vt:lpstr>Depressive Thinking</vt:lpstr>
      <vt:lpstr>Stress Management</vt:lpstr>
      <vt:lpstr>References</vt:lpstr>
      <vt:lpstr>Practicalities of the Program</vt:lpstr>
      <vt:lpstr>Questions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 Skelton</dc:creator>
  <cp:lastModifiedBy>Shelley M Skelton</cp:lastModifiedBy>
  <cp:revision>17</cp:revision>
  <dcterms:created xsi:type="dcterms:W3CDTF">2013-01-17T21:04:47Z</dcterms:created>
  <dcterms:modified xsi:type="dcterms:W3CDTF">2013-01-18T21:49:00Z</dcterms:modified>
</cp:coreProperties>
</file>