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62" r:id="rId3"/>
    <p:sldId id="263" r:id="rId4"/>
    <p:sldId id="264" r:id="rId5"/>
    <p:sldId id="265" r:id="rId6"/>
    <p:sldId id="267" r:id="rId7"/>
    <p:sldId id="269" r:id="rId8"/>
    <p:sldId id="271" r:id="rId9"/>
    <p:sldId id="273" r:id="rId10"/>
    <p:sldId id="275" r:id="rId11"/>
    <p:sldId id="277" r:id="rId12"/>
    <p:sldId id="279" r:id="rId13"/>
    <p:sldId id="281" r:id="rId14"/>
    <p:sldId id="28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64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5B2FFE-6A44-41DE-871B-4861EBA054FE}" type="datetimeFigureOut">
              <a:rPr lang="en-CA" smtClean="0"/>
              <a:pPr/>
              <a:t>20/05/2014</a:t>
            </a:fld>
            <a:endParaRPr lang="en-C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DBB695-0169-48A3-AC44-CA52B972A101}" type="slidenum">
              <a:rPr lang="en-CA" smtClean="0"/>
              <a:pPr/>
              <a:t>‹#›</a:t>
            </a:fld>
            <a:endParaRPr lang="en-CA"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E09C9435-7608-4C01-8173-8B38EDBD7E53}" type="slidenum">
              <a:rPr lang="en-US" smtClean="0"/>
              <a:pPr/>
              <a:t>1</a:t>
            </a:fld>
            <a:endParaRPr lang="en-US" dirty="0"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0C6EF105-EEC0-4B33-B897-A912C638796F}" type="slidenum">
              <a:rPr lang="en-US" smtClean="0"/>
              <a:pPr/>
              <a:t>2</a:t>
            </a:fld>
            <a:endParaRPr lang="en-US" dirty="0"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916062AB-C842-44B3-AEBE-2AD412BE47D3}" type="slidenum">
              <a:rPr lang="en-US" smtClean="0"/>
              <a:pPr/>
              <a:t>3</a:t>
            </a:fld>
            <a:endParaRPr lang="en-US" dirty="0"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B842F03B-7E26-4034-8889-8E7B0CFD43FA}" type="slidenum">
              <a:rPr lang="en-US" smtClean="0"/>
              <a:pPr/>
              <a:t>4</a:t>
            </a:fld>
            <a:endParaRPr lang="en-US" dirty="0"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892BA003-747D-4C83-8835-32ED87006C74}" type="slidenum">
              <a:rPr lang="en-US" smtClean="0"/>
              <a:pPr/>
              <a:t>5</a:t>
            </a:fld>
            <a:endParaRPr lang="en-US" dirty="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BB6048D7-0D76-48A5-B759-27E73AB33B31}" type="slidenum">
              <a:rPr lang="en-US" smtClean="0"/>
              <a:pPr/>
              <a:t>6</a:t>
            </a:fld>
            <a:endParaRPr lang="en-US" dirty="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201FE229-3E81-4537-A98E-52AAB02A6979}" type="slidenum">
              <a:rPr lang="en-US" smtClean="0"/>
              <a:pPr/>
              <a:t>11</a:t>
            </a:fld>
            <a:endParaRPr lang="en-US" dirty="0"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B76C9FA8-2D80-4DE7-8C52-7DA5BB810503}" type="slidenum">
              <a:rPr lang="en-US" smtClean="0"/>
              <a:pPr/>
              <a:t>12</a:t>
            </a:fld>
            <a:endParaRPr lang="en-US" dirty="0"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B2222064-224C-4369-AB6D-5D1181706F98}" type="slidenum">
              <a:rPr lang="en-US" smtClean="0"/>
              <a:pPr/>
              <a:t>13</a:t>
            </a:fld>
            <a:endParaRPr lang="en-US" dirty="0"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8F9036BF-D878-4979-B1D7-69A8797AC195}" type="datetimeFigureOut">
              <a:rPr lang="en-CA" smtClean="0"/>
              <a:pPr/>
              <a:t>20/05/2014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1F92172B-4061-4498-AAD8-6F9821686F64}" type="slidenum">
              <a:rPr lang="en-CA" smtClean="0"/>
              <a:pPr/>
              <a:t>‹#›</a:t>
            </a:fld>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F9036BF-D878-4979-B1D7-69A8797AC195}" type="datetimeFigureOut">
              <a:rPr lang="en-CA" smtClean="0"/>
              <a:pPr/>
              <a:t>20/05/2014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1F92172B-4061-4498-AAD8-6F9821686F64}" type="slidenum">
              <a:rPr lang="en-CA" smtClean="0"/>
              <a:pPr/>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F9036BF-D878-4979-B1D7-69A8797AC195}" type="datetimeFigureOut">
              <a:rPr lang="en-CA" smtClean="0"/>
              <a:pPr/>
              <a:t>20/05/2014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1F92172B-4061-4498-AAD8-6F9821686F64}" type="slidenum">
              <a:rPr lang="en-CA" smtClean="0"/>
              <a:pPr/>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F9036BF-D878-4979-B1D7-69A8797AC195}" type="datetimeFigureOut">
              <a:rPr lang="en-CA" smtClean="0"/>
              <a:pPr/>
              <a:t>20/05/2014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1F92172B-4061-4498-AAD8-6F9821686F64}" type="slidenum">
              <a:rPr lang="en-CA" smtClean="0"/>
              <a:pPr/>
              <a:t>‹#›</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9036BF-D878-4979-B1D7-69A8797AC195}" type="datetimeFigureOut">
              <a:rPr lang="en-CA" smtClean="0"/>
              <a:pPr/>
              <a:t>20/05/2014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1F92172B-4061-4498-AAD8-6F9821686F64}" type="slidenum">
              <a:rPr lang="en-CA" smtClean="0"/>
              <a:pPr/>
              <a:t>‹#›</a:t>
            </a:fld>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8F9036BF-D878-4979-B1D7-69A8797AC195}" type="datetimeFigureOut">
              <a:rPr lang="en-CA" smtClean="0"/>
              <a:pPr/>
              <a:t>20/05/2014</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1F92172B-4061-4498-AAD8-6F9821686F64}" type="slidenum">
              <a:rPr lang="en-CA" smtClean="0"/>
              <a:pPr/>
              <a:t>‹#›</a:t>
            </a:fld>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8F9036BF-D878-4979-B1D7-69A8797AC195}" type="datetimeFigureOut">
              <a:rPr lang="en-CA" smtClean="0"/>
              <a:pPr/>
              <a:t>20/05/2014</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1F92172B-4061-4498-AAD8-6F9821686F64}" type="slidenum">
              <a:rPr lang="en-CA" smtClean="0"/>
              <a:pPr/>
              <a:t>‹#›</a:t>
            </a:fld>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8F9036BF-D878-4979-B1D7-69A8797AC195}" type="datetimeFigureOut">
              <a:rPr lang="en-CA" smtClean="0"/>
              <a:pPr/>
              <a:t>20/05/2014</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1F92172B-4061-4498-AAD8-6F9821686F64}" type="slidenum">
              <a:rPr lang="en-CA" smtClean="0"/>
              <a:pPr/>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9036BF-D878-4979-B1D7-69A8797AC195}" type="datetimeFigureOut">
              <a:rPr lang="en-CA" smtClean="0"/>
              <a:pPr/>
              <a:t>20/05/2014</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1F92172B-4061-4498-AAD8-6F9821686F64}" type="slidenum">
              <a:rPr lang="en-CA" smtClean="0"/>
              <a:pPr/>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9036BF-D878-4979-B1D7-69A8797AC195}" type="datetimeFigureOut">
              <a:rPr lang="en-CA" smtClean="0"/>
              <a:pPr/>
              <a:t>20/05/2014</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1F92172B-4061-4498-AAD8-6F9821686F64}" type="slidenum">
              <a:rPr lang="en-CA" smtClean="0"/>
              <a:pPr/>
              <a:t>‹#›</a:t>
            </a:fld>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9036BF-D878-4979-B1D7-69A8797AC195}" type="datetimeFigureOut">
              <a:rPr lang="en-CA" smtClean="0"/>
              <a:pPr/>
              <a:t>20/05/2014</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1F92172B-4061-4498-AAD8-6F9821686F64}" type="slidenum">
              <a:rPr lang="en-CA" smtClean="0"/>
              <a:pPr/>
              <a:t>‹#›</a:t>
            </a:fld>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9036BF-D878-4979-B1D7-69A8797AC195}" type="datetimeFigureOut">
              <a:rPr lang="en-CA" smtClean="0"/>
              <a:pPr/>
              <a:t>20/05/2014</a:t>
            </a:fld>
            <a:endParaRPr lang="en-C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92172B-4061-4498-AAD8-6F9821686F64}" type="slidenum">
              <a:rPr lang="en-CA" smtClean="0"/>
              <a:pPr/>
              <a:t>‹#›</a:t>
            </a:fld>
            <a:endParaRPr lang="en-C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fontScale="90000"/>
          </a:bodyPr>
          <a:lstStyle/>
          <a:p>
            <a:pPr eaLnBrk="1" hangingPunct="1"/>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a:t/>
            </a:r>
            <a:br>
              <a:rPr lang="en-US" sz="3200" dirty="0"/>
            </a:br>
            <a:r>
              <a:rPr lang="en-US" sz="3100" b="1" dirty="0" smtClean="0"/>
              <a:t> The Leadership Role of</a:t>
            </a:r>
            <a:br>
              <a:rPr lang="en-US" sz="3100" b="1" dirty="0" smtClean="0"/>
            </a:br>
            <a:r>
              <a:rPr lang="en-US" sz="3100" b="1" dirty="0" smtClean="0"/>
              <a:t>School Counsellors</a:t>
            </a:r>
            <a:r>
              <a:rPr lang="en-US" sz="3100" dirty="0" smtClean="0"/>
              <a:t/>
            </a:r>
            <a:br>
              <a:rPr lang="en-US" sz="3100" dirty="0" smtClean="0"/>
            </a:br>
            <a:r>
              <a:rPr lang="en-US" sz="3100" dirty="0" smtClean="0"/>
              <a:t/>
            </a:r>
            <a:br>
              <a:rPr lang="en-US" sz="3100" dirty="0" smtClean="0"/>
            </a:br>
            <a:r>
              <a:rPr lang="en-US" sz="3100" dirty="0" smtClean="0"/>
              <a:t/>
            </a:r>
            <a:br>
              <a:rPr lang="en-US" sz="3100" dirty="0" smtClean="0"/>
            </a:br>
            <a:r>
              <a:rPr lang="en-US" sz="3100" dirty="0" smtClean="0"/>
              <a:t>Janice Graham-Migel, PhD, CCC</a:t>
            </a:r>
            <a:br>
              <a:rPr lang="en-US" sz="3100" dirty="0" smtClean="0"/>
            </a:br>
            <a:r>
              <a:rPr lang="en-US" sz="3100" dirty="0" smtClean="0"/>
              <a:t/>
            </a:r>
            <a:br>
              <a:rPr lang="en-US" sz="3100" dirty="0" smtClean="0"/>
            </a:br>
            <a:r>
              <a:rPr lang="en-US" sz="3100" dirty="0" smtClean="0"/>
              <a:t/>
            </a:r>
            <a:br>
              <a:rPr lang="en-US" sz="3100" dirty="0" smtClean="0"/>
            </a:br>
            <a:r>
              <a:rPr lang="en-US" sz="3100" dirty="0" smtClean="0"/>
              <a:t>CCPA Conference</a:t>
            </a:r>
            <a:br>
              <a:rPr lang="en-US" sz="3100" dirty="0" smtClean="0"/>
            </a:br>
            <a:r>
              <a:rPr lang="en-US" sz="3100" dirty="0" smtClean="0"/>
              <a:t>Victoria, British Columbia</a:t>
            </a:r>
            <a:br>
              <a:rPr lang="en-US" sz="3100" dirty="0" smtClean="0"/>
            </a:br>
            <a:r>
              <a:rPr lang="en-US" sz="3100" dirty="0" smtClean="0"/>
              <a:t>May 7, 2014</a:t>
            </a:r>
            <a:r>
              <a:rPr lang="en-US" sz="3200" dirty="0" smtClean="0"/>
              <a:t/>
            </a:r>
            <a:br>
              <a:rPr lang="en-US" sz="3200" dirty="0" smtClean="0"/>
            </a:br>
            <a:r>
              <a:rPr lang="en-US" sz="3200" dirty="0" smtClean="0"/>
              <a:t/>
            </a:r>
            <a:br>
              <a:rPr lang="en-US" sz="3200" dirty="0" smtClean="0"/>
            </a:br>
            <a:r>
              <a:rPr lang="en-US" sz="2800" dirty="0" smtClean="0"/>
              <a:t/>
            </a:r>
            <a:br>
              <a:rPr lang="en-US" sz="2800" dirty="0" smtClean="0"/>
            </a:br>
            <a:endParaRPr lang="en-US" sz="28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381000" y="1371600"/>
            <a:ext cx="8305800" cy="4267200"/>
          </a:xfrm>
        </p:spPr>
        <p:txBody>
          <a:bodyPr/>
          <a:lstStyle/>
          <a:p>
            <a:pPr eaLnBrk="1" hangingPunct="1">
              <a:lnSpc>
                <a:spcPct val="90000"/>
              </a:lnSpc>
            </a:pPr>
            <a:r>
              <a:rPr lang="en-US" sz="2400" dirty="0" smtClean="0"/>
              <a:t>Other than the School Advisory Council, there are few organizational structures in Nova Scotia schools that allow representation from stakeholders in the school community to have an active voice at the school</a:t>
            </a:r>
          </a:p>
          <a:p>
            <a:pPr eaLnBrk="1" hangingPunct="1">
              <a:lnSpc>
                <a:spcPct val="90000"/>
              </a:lnSpc>
            </a:pPr>
            <a:r>
              <a:rPr lang="en-US" sz="2400" dirty="0" smtClean="0"/>
              <a:t>The CGCP is an example of one program, an integrative model, that enables a collaborative structure with an avenue for distributed leadership</a:t>
            </a:r>
          </a:p>
          <a:p>
            <a:pPr eaLnBrk="1" hangingPunct="1">
              <a:lnSpc>
                <a:spcPct val="90000"/>
              </a:lnSpc>
            </a:pPr>
            <a:r>
              <a:rPr lang="en-US" sz="2400" dirty="0" smtClean="0"/>
              <a:t>It encourages leadership at all levels within the administrative structure, among school staff, among students, and between the school and community</a:t>
            </a:r>
          </a:p>
          <a:p>
            <a:pPr eaLnBrk="1" hangingPunct="1">
              <a:lnSpc>
                <a:spcPct val="90000"/>
              </a:lnSpc>
            </a:pPr>
            <a:r>
              <a:rPr lang="en-US" sz="2400" dirty="0" smtClean="0"/>
              <a:t>Although there is still a need for individual and focused leadership, it can co-exist with distributed leadership</a:t>
            </a:r>
          </a:p>
          <a:p>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533400"/>
            <a:ext cx="8229600" cy="884238"/>
          </a:xfrm>
        </p:spPr>
        <p:txBody>
          <a:bodyPr/>
          <a:lstStyle/>
          <a:p>
            <a:pPr eaLnBrk="1" hangingPunct="1"/>
            <a:r>
              <a:rPr lang="en-US" sz="2800" dirty="0" smtClean="0"/>
              <a:t>Conclusion</a:t>
            </a:r>
          </a:p>
        </p:txBody>
      </p:sp>
      <p:sp>
        <p:nvSpPr>
          <p:cNvPr id="12291" name="Rectangle 3"/>
          <p:cNvSpPr>
            <a:spLocks noGrp="1" noChangeArrowheads="1"/>
          </p:cNvSpPr>
          <p:nvPr>
            <p:ph type="body" idx="1"/>
          </p:nvPr>
        </p:nvSpPr>
        <p:spPr>
          <a:xfrm>
            <a:off x="457200" y="1371600"/>
            <a:ext cx="8229600" cy="4754563"/>
          </a:xfrm>
        </p:spPr>
        <p:txBody>
          <a:bodyPr/>
          <a:lstStyle/>
          <a:p>
            <a:pPr eaLnBrk="1" hangingPunct="1">
              <a:lnSpc>
                <a:spcPct val="90000"/>
              </a:lnSpc>
            </a:pPr>
            <a:r>
              <a:rPr lang="en-US" sz="2400" dirty="0" smtClean="0"/>
              <a:t>There is a collaborative characteristic of the distributed leadership model that is found in the CGCP</a:t>
            </a:r>
          </a:p>
          <a:p>
            <a:pPr eaLnBrk="1" hangingPunct="1">
              <a:lnSpc>
                <a:spcPct val="90000"/>
              </a:lnSpc>
            </a:pPr>
            <a:r>
              <a:rPr lang="en-US" sz="2400" dirty="0" smtClean="0"/>
              <a:t>The CGCP provides an organizational culture that can be welcoming and open, thus encouraging more participation and involvement at the school</a:t>
            </a:r>
          </a:p>
          <a:p>
            <a:pPr eaLnBrk="1" hangingPunct="1">
              <a:lnSpc>
                <a:spcPct val="90000"/>
              </a:lnSpc>
            </a:pPr>
            <a:r>
              <a:rPr lang="en-US" sz="2400" dirty="0" smtClean="0"/>
              <a:t>The need for leadership from those in formal positions and the work of educators does not decrease as a result of distributed leadership in a CGCP; rather, it changes to a more inclusive model that allows all members of the CGCP Advisory Committee to have an opportunity to be in a leadership role from time to time, supporting the needs of students</a:t>
            </a:r>
          </a:p>
          <a:p>
            <a:pPr eaLnBrk="1" hangingPunct="1">
              <a:lnSpc>
                <a:spcPct val="90000"/>
              </a:lnSpc>
            </a:pPr>
            <a:endParaRPr lang="en-US" sz="24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2800" dirty="0" smtClean="0"/>
              <a:t>Examples of Leadership and Collaboration </a:t>
            </a:r>
            <a:br>
              <a:rPr lang="en-US" sz="2800" dirty="0" smtClean="0"/>
            </a:br>
            <a:r>
              <a:rPr lang="en-US" sz="2800" dirty="0" smtClean="0"/>
              <a:t>in a CGCP</a:t>
            </a:r>
          </a:p>
        </p:txBody>
      </p:sp>
      <p:sp>
        <p:nvSpPr>
          <p:cNvPr id="13315" name="Rectangle 3"/>
          <p:cNvSpPr>
            <a:spLocks noGrp="1" noChangeArrowheads="1"/>
          </p:cNvSpPr>
          <p:nvPr>
            <p:ph type="body" idx="1"/>
          </p:nvPr>
        </p:nvSpPr>
        <p:spPr/>
        <p:txBody>
          <a:bodyPr/>
          <a:lstStyle/>
          <a:p>
            <a:pPr eaLnBrk="1" hangingPunct="1">
              <a:lnSpc>
                <a:spcPct val="80000"/>
              </a:lnSpc>
            </a:pPr>
            <a:r>
              <a:rPr lang="en-US" sz="2400" dirty="0" smtClean="0"/>
              <a:t>Student leadership (Kids Help Phone, Techsploration)</a:t>
            </a:r>
          </a:p>
          <a:p>
            <a:pPr eaLnBrk="1" hangingPunct="1">
              <a:lnSpc>
                <a:spcPct val="80000"/>
              </a:lnSpc>
            </a:pPr>
            <a:r>
              <a:rPr lang="en-US" sz="2400" dirty="0" smtClean="0"/>
              <a:t>Staff leadership (Second Step Program, Food Policy)</a:t>
            </a:r>
          </a:p>
          <a:p>
            <a:pPr eaLnBrk="1" hangingPunct="1">
              <a:lnSpc>
                <a:spcPct val="80000"/>
              </a:lnSpc>
            </a:pPr>
            <a:r>
              <a:rPr lang="en-US" sz="2400" dirty="0" smtClean="0"/>
              <a:t>Workshops led by parents and/or members of the community (anger management, substance abuse, </a:t>
            </a:r>
          </a:p>
          <a:p>
            <a:pPr eaLnBrk="1" hangingPunct="1">
              <a:lnSpc>
                <a:spcPct val="80000"/>
              </a:lnSpc>
              <a:buFontTx/>
              <a:buNone/>
            </a:pPr>
            <a:r>
              <a:rPr lang="en-US" sz="2400" dirty="0" smtClean="0"/>
              <a:t>	cyber bullying, wellness, Parents as Career Coaches )</a:t>
            </a:r>
          </a:p>
          <a:p>
            <a:pPr eaLnBrk="1" hangingPunct="1">
              <a:lnSpc>
                <a:spcPct val="80000"/>
              </a:lnSpc>
            </a:pPr>
            <a:r>
              <a:rPr lang="en-US" sz="2400" dirty="0" smtClean="0"/>
              <a:t>Integration of the guidance curriculum with the </a:t>
            </a:r>
          </a:p>
          <a:p>
            <a:pPr eaLnBrk="1" hangingPunct="1">
              <a:lnSpc>
                <a:spcPct val="80000"/>
              </a:lnSpc>
              <a:buFontTx/>
              <a:buNone/>
            </a:pPr>
            <a:r>
              <a:rPr lang="en-US" sz="2400" dirty="0" smtClean="0"/>
              <a:t>	Public School Program (Job Shadowing / Job Fair)</a:t>
            </a:r>
          </a:p>
          <a:p>
            <a:pPr eaLnBrk="1" hangingPunct="1">
              <a:lnSpc>
                <a:spcPct val="80000"/>
              </a:lnSpc>
            </a:pPr>
            <a:r>
              <a:rPr lang="en-US" sz="2400" dirty="0" smtClean="0"/>
              <a:t>Representation from outside agencies on the CGCP Advisory Committee (RCMP, District Health Authority, Chamber of Commerce, Community Services)</a:t>
            </a:r>
          </a:p>
          <a:p>
            <a:pPr eaLnBrk="1" hangingPunct="1">
              <a:lnSpc>
                <a:spcPct val="80000"/>
              </a:lnSpc>
            </a:pPr>
            <a:r>
              <a:rPr lang="en-US" sz="2400" dirty="0" smtClean="0"/>
              <a:t>Partnerships with universities and colleges</a:t>
            </a:r>
          </a:p>
          <a:p>
            <a:pPr eaLnBrk="1" hangingPunct="1">
              <a:lnSpc>
                <a:spcPct val="80000"/>
              </a:lnSpc>
              <a:buFontTx/>
              <a:buNone/>
            </a:pPr>
            <a:r>
              <a:rPr lang="en-US" sz="2400" dirty="0" smtClean="0"/>
              <a:t>	(research projects / student volunteers / internships)</a:t>
            </a:r>
          </a:p>
          <a:p>
            <a:pPr eaLnBrk="1" hangingPunct="1">
              <a:lnSpc>
                <a:spcPct val="80000"/>
              </a:lnSpc>
              <a:buFontTx/>
              <a:buNone/>
            </a:pPr>
            <a:endParaRPr lang="en-US" sz="2400" dirty="0" smtClean="0"/>
          </a:p>
          <a:p>
            <a:pPr eaLnBrk="1" hangingPunct="1">
              <a:lnSpc>
                <a:spcPct val="80000"/>
              </a:lnSpc>
            </a:pPr>
            <a:endParaRPr lang="en-US" sz="24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0"/>
            <a:ext cx="8229600" cy="1066800"/>
          </a:xfrm>
        </p:spPr>
        <p:txBody>
          <a:bodyPr/>
          <a:lstStyle/>
          <a:p>
            <a:pPr eaLnBrk="1" hangingPunct="1"/>
            <a:r>
              <a:rPr lang="en-US" sz="2800" dirty="0" smtClean="0"/>
              <a:t/>
            </a:r>
            <a:br>
              <a:rPr lang="en-US" sz="2800" dirty="0" smtClean="0"/>
            </a:br>
            <a:r>
              <a:rPr lang="en-US" sz="2800" dirty="0" smtClean="0"/>
              <a:t>References</a:t>
            </a:r>
          </a:p>
        </p:txBody>
      </p:sp>
      <p:sp>
        <p:nvSpPr>
          <p:cNvPr id="14339" name="Rectangle 3"/>
          <p:cNvSpPr>
            <a:spLocks noGrp="1" noChangeArrowheads="1"/>
          </p:cNvSpPr>
          <p:nvPr>
            <p:ph type="body" idx="1"/>
          </p:nvPr>
        </p:nvSpPr>
        <p:spPr>
          <a:xfrm>
            <a:off x="304800" y="1066800"/>
            <a:ext cx="8382000" cy="5059363"/>
          </a:xfrm>
        </p:spPr>
        <p:txBody>
          <a:bodyPr>
            <a:normAutofit/>
          </a:bodyPr>
          <a:lstStyle/>
          <a:p>
            <a:pPr eaLnBrk="1" hangingPunct="1">
              <a:lnSpc>
                <a:spcPct val="80000"/>
              </a:lnSpc>
              <a:defRPr/>
            </a:pPr>
            <a:endParaRPr lang="en-US" sz="2400" dirty="0" smtClean="0"/>
          </a:p>
          <a:p>
            <a:pPr>
              <a:lnSpc>
                <a:spcPct val="80000"/>
              </a:lnSpc>
              <a:defRPr/>
            </a:pPr>
            <a:r>
              <a:rPr lang="en-CA" sz="2400" dirty="0" smtClean="0"/>
              <a:t>Graham-Migel, J.  (2002).  Comprehensive guidance and counselling programs:  The Beechville-Lakeside-Timberlea experience.  </a:t>
            </a:r>
            <a:r>
              <a:rPr lang="en-CA" sz="2400" i="1" dirty="0" smtClean="0"/>
              <a:t>Canadian Journal of Counselling, 36</a:t>
            </a:r>
            <a:r>
              <a:rPr lang="en-CA" sz="2400" dirty="0" smtClean="0"/>
              <a:t>(1)</a:t>
            </a:r>
            <a:r>
              <a:rPr lang="en-CA" sz="2400" i="1" dirty="0" smtClean="0"/>
              <a:t>, </a:t>
            </a:r>
            <a:r>
              <a:rPr lang="en-CA" sz="2400" dirty="0" smtClean="0"/>
              <a:t>6-13.</a:t>
            </a:r>
            <a:endParaRPr lang="en-US" sz="2400" dirty="0" smtClean="0"/>
          </a:p>
          <a:p>
            <a:pPr eaLnBrk="1" hangingPunct="1">
              <a:lnSpc>
                <a:spcPct val="80000"/>
              </a:lnSpc>
              <a:defRPr/>
            </a:pPr>
            <a:r>
              <a:rPr lang="en-US" sz="2400" dirty="0" smtClean="0"/>
              <a:t>Graham-Migel, J. (2008).  </a:t>
            </a:r>
            <a:r>
              <a:rPr lang="en-US" sz="2400" i="1" dirty="0" smtClean="0"/>
              <a:t>Distributed leadership in a comprehensive guidance and counselling program:  Collaboration between education and health in the context of school reform.</a:t>
            </a:r>
            <a:r>
              <a:rPr lang="en-US" sz="2400" dirty="0" smtClean="0"/>
              <a:t>  Doctoral thesis: University of Toronto.</a:t>
            </a:r>
          </a:p>
          <a:p>
            <a:pPr eaLnBrk="1" hangingPunct="1">
              <a:lnSpc>
                <a:spcPct val="80000"/>
              </a:lnSpc>
              <a:defRPr/>
            </a:pPr>
            <a:r>
              <a:rPr lang="en-CA" sz="2400" dirty="0" smtClean="0"/>
              <a:t>Gronn, P. (2008).  Hybrid leadership.  In K. Leithwood,                B. Mascall, &amp; T. Strauss (Eds.).  </a:t>
            </a:r>
            <a:r>
              <a:rPr lang="en-CA" sz="2400" i="1" dirty="0" smtClean="0"/>
              <a:t>Distributed leadership according to the evidence </a:t>
            </a:r>
            <a:r>
              <a:rPr lang="en-CA" sz="2400" dirty="0" smtClean="0"/>
              <a:t>(pp. 17-40).  </a:t>
            </a:r>
            <a:r>
              <a:rPr lang="en-CA" sz="2400" i="1" dirty="0" smtClean="0"/>
              <a:t> </a:t>
            </a:r>
            <a:r>
              <a:rPr lang="en-CA" sz="2400" dirty="0" smtClean="0"/>
              <a:t>New York:  Routledge.</a:t>
            </a:r>
            <a:endParaRPr lang="en-US" sz="2400" dirty="0" smtClean="0"/>
          </a:p>
          <a:p>
            <a:pPr eaLnBrk="1" hangingPunct="1">
              <a:lnSpc>
                <a:spcPct val="80000"/>
              </a:lnSpc>
              <a:defRPr/>
            </a:pPr>
            <a:r>
              <a:rPr lang="en-US" sz="2400" dirty="0" smtClean="0"/>
              <a:t>Harris, A. (2007).  Distributed leadership:  Conceptual confusion an empirical reticence.  </a:t>
            </a:r>
            <a:r>
              <a:rPr lang="en-US" sz="2400" i="1" dirty="0" smtClean="0"/>
              <a:t>International Journal of Leadership in Education, 10</a:t>
            </a:r>
            <a:r>
              <a:rPr lang="en-US" sz="2400" dirty="0" smtClean="0"/>
              <a:t>(3), 1-11.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457200" y="381000"/>
            <a:ext cx="8229600" cy="5715000"/>
          </a:xfrm>
        </p:spPr>
        <p:txBody>
          <a:bodyPr/>
          <a:lstStyle/>
          <a:p>
            <a:pPr eaLnBrk="1" hangingPunct="1">
              <a:lnSpc>
                <a:spcPct val="80000"/>
              </a:lnSpc>
              <a:buFontTx/>
              <a:buNone/>
            </a:pPr>
            <a:endParaRPr lang="en-US" sz="2400" dirty="0" smtClean="0"/>
          </a:p>
          <a:p>
            <a:pPr>
              <a:lnSpc>
                <a:spcPct val="80000"/>
              </a:lnSpc>
            </a:pPr>
            <a:r>
              <a:rPr lang="en-US" sz="2400" dirty="0" smtClean="0"/>
              <a:t>Janson, C., Stone, C., &amp; Clark, M. (2009).  Stretching leadership:  A distributed perspective for school counselor leaders.  </a:t>
            </a:r>
            <a:r>
              <a:rPr lang="en-US" sz="2400" i="1" dirty="0" smtClean="0"/>
              <a:t>Professional School Counseling, (13)</a:t>
            </a:r>
            <a:r>
              <a:rPr lang="en-US" sz="2400" dirty="0" smtClean="0"/>
              <a:t>2, 98-106.</a:t>
            </a:r>
          </a:p>
          <a:p>
            <a:pPr eaLnBrk="1" hangingPunct="1">
              <a:lnSpc>
                <a:spcPct val="80000"/>
              </a:lnSpc>
            </a:pPr>
            <a:r>
              <a:rPr lang="en-US" sz="2400" dirty="0" smtClean="0"/>
              <a:t>Leithwood, K., Mascall, B., Strauss, T., Sacks, R., Memon, N.,            &amp; Yashkina, A. (2007).  Distributing leadership to make schools smarter:  Taking the ego out of the system.  </a:t>
            </a:r>
            <a:r>
              <a:rPr lang="en-US" sz="2400" i="1" dirty="0" smtClean="0"/>
              <a:t>Leadership and Policy in Schools, 6, 37-67.</a:t>
            </a:r>
          </a:p>
          <a:p>
            <a:pPr eaLnBrk="1" hangingPunct="1">
              <a:lnSpc>
                <a:spcPct val="80000"/>
              </a:lnSpc>
            </a:pPr>
            <a:r>
              <a:rPr lang="en-CA" sz="2400" dirty="0" smtClean="0"/>
              <a:t>Locke, E. A. (2003).  Leadership:  Starting at the top.                  In C. J. Pearce &amp; C. Conger (Eds.).  </a:t>
            </a:r>
            <a:r>
              <a:rPr lang="en-CA" sz="2400" i="1" dirty="0" smtClean="0"/>
              <a:t>Shared leadership:  Reframing the hows and whys of leadership (pp. 271-284). </a:t>
            </a:r>
            <a:r>
              <a:rPr lang="en-CA" sz="2400" dirty="0" smtClean="0"/>
              <a:t>Thousand Oaks, CA:  Sage.</a:t>
            </a:r>
            <a:endParaRPr lang="en-US" sz="2400" dirty="0" smtClean="0"/>
          </a:p>
          <a:p>
            <a:pPr eaLnBrk="1" hangingPunct="1">
              <a:lnSpc>
                <a:spcPct val="80000"/>
              </a:lnSpc>
            </a:pPr>
            <a:r>
              <a:rPr lang="en-CA" sz="2400" dirty="0" smtClean="0"/>
              <a:t>Nova Scotia Department of Education</a:t>
            </a:r>
            <a:r>
              <a:rPr lang="en-CA" sz="2400" dirty="0"/>
              <a:t> </a:t>
            </a:r>
            <a:r>
              <a:rPr lang="en-CA" sz="2400" dirty="0" smtClean="0"/>
              <a:t>(2010).  </a:t>
            </a:r>
            <a:r>
              <a:rPr lang="en-CA" sz="2400" i="1" dirty="0" smtClean="0"/>
              <a:t>Comprehensive guidance and counselling program.  </a:t>
            </a:r>
            <a:r>
              <a:rPr lang="en-CA" sz="2400" dirty="0" smtClean="0"/>
              <a:t>Halifax, Nova Scotia, Canada:  Crown copyright:  Province of Nova Scotia.</a:t>
            </a:r>
            <a:endParaRPr lang="en-US" sz="2400" dirty="0" smtClean="0"/>
          </a:p>
          <a:p>
            <a:pPr eaLnBrk="1" hangingPunct="1">
              <a:lnSpc>
                <a:spcPct val="80000"/>
              </a:lnSpc>
            </a:pPr>
            <a:r>
              <a:rPr lang="en-US" sz="2400" dirty="0" smtClean="0"/>
              <a:t>Spillane, J. (2005).  Distributed leadership.  </a:t>
            </a:r>
            <a:r>
              <a:rPr lang="en-US" sz="2400" i="1" dirty="0" smtClean="0"/>
              <a:t>The Educational Forum, 69, </a:t>
            </a:r>
            <a:r>
              <a:rPr lang="en-US" sz="2400" dirty="0" smtClean="0"/>
              <a:t>143-150. </a:t>
            </a:r>
          </a:p>
          <a:p>
            <a:endParaRPr lang="en-CA"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p:txBody>
          <a:bodyPr>
            <a:normAutofit lnSpcReduction="10000"/>
          </a:bodyPr>
          <a:lstStyle/>
          <a:p>
            <a:pPr eaLnBrk="1" hangingPunct="1">
              <a:lnSpc>
                <a:spcPct val="90000"/>
              </a:lnSpc>
            </a:pPr>
            <a:r>
              <a:rPr lang="en-US" sz="2800" dirty="0" smtClean="0"/>
              <a:t>Provides leadership in designing, implementing, and evaluating the Comprehensive Guidance and Counselling Program (CGCP)</a:t>
            </a:r>
          </a:p>
          <a:p>
            <a:pPr eaLnBrk="1" hangingPunct="1">
              <a:lnSpc>
                <a:spcPct val="90000"/>
              </a:lnSpc>
            </a:pPr>
            <a:r>
              <a:rPr lang="en-US" sz="2800" dirty="0" smtClean="0"/>
              <a:t>Coordinates and manages the implementation of the components of the CGCP</a:t>
            </a:r>
          </a:p>
          <a:p>
            <a:pPr eaLnBrk="1" hangingPunct="1">
              <a:lnSpc>
                <a:spcPct val="90000"/>
              </a:lnSpc>
            </a:pPr>
            <a:r>
              <a:rPr lang="en-US" sz="2800" dirty="0" smtClean="0"/>
              <a:t>Provides professional counselling services</a:t>
            </a:r>
          </a:p>
          <a:p>
            <a:pPr eaLnBrk="1" hangingPunct="1">
              <a:lnSpc>
                <a:spcPct val="90000"/>
              </a:lnSpc>
            </a:pPr>
            <a:r>
              <a:rPr lang="en-US" sz="2800" dirty="0" smtClean="0"/>
              <a:t>Provides professional knowledge and expertise in personal, social, educational, and career growth and development to students, parents, and school personnel</a:t>
            </a:r>
          </a:p>
          <a:p>
            <a:pPr eaLnBrk="1" hangingPunct="1">
              <a:lnSpc>
                <a:spcPct val="90000"/>
              </a:lnSpc>
              <a:buFontTx/>
              <a:buNone/>
            </a:pPr>
            <a:r>
              <a:rPr lang="en-US" sz="2800" dirty="0" smtClean="0"/>
              <a:t>(CGCP Program Guide, 2010, p. 17)</a:t>
            </a:r>
          </a:p>
          <a:p>
            <a:pPr eaLnBrk="1" hangingPunct="1">
              <a:lnSpc>
                <a:spcPct val="90000"/>
              </a:lnSpc>
            </a:pPr>
            <a:endParaRPr lang="en-US" sz="2800" dirty="0" smtClean="0"/>
          </a:p>
        </p:txBody>
      </p:sp>
      <p:sp>
        <p:nvSpPr>
          <p:cNvPr id="3075" name="Rectangle 4"/>
          <p:cNvSpPr>
            <a:spLocks noGrp="1" noChangeArrowheads="1"/>
          </p:cNvSpPr>
          <p:nvPr>
            <p:ph type="title"/>
          </p:nvPr>
        </p:nvSpPr>
        <p:spPr/>
        <p:txBody>
          <a:bodyPr/>
          <a:lstStyle/>
          <a:p>
            <a:pPr eaLnBrk="1" hangingPunct="1"/>
            <a:r>
              <a:rPr lang="en-US" sz="2800" dirty="0" smtClean="0"/>
              <a:t>Leadership Role of the </a:t>
            </a:r>
            <a:br>
              <a:rPr lang="en-US" sz="2800" dirty="0" smtClean="0"/>
            </a:br>
            <a:r>
              <a:rPr lang="en-US" sz="2800" dirty="0" smtClean="0"/>
              <a:t>School Counsellor in a CGCP</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304800" y="762000"/>
            <a:ext cx="8229600" cy="5562600"/>
          </a:xfrm>
        </p:spPr>
        <p:txBody>
          <a:bodyPr>
            <a:normAutofit fontScale="92500" lnSpcReduction="10000"/>
          </a:bodyPr>
          <a:lstStyle/>
          <a:p>
            <a:pPr eaLnBrk="1" hangingPunct="1">
              <a:lnSpc>
                <a:spcPct val="80000"/>
              </a:lnSpc>
            </a:pPr>
            <a:endParaRPr lang="en-US" sz="1800" dirty="0" smtClean="0"/>
          </a:p>
          <a:p>
            <a:pPr eaLnBrk="1" hangingPunct="1">
              <a:lnSpc>
                <a:spcPct val="80000"/>
              </a:lnSpc>
            </a:pPr>
            <a:r>
              <a:rPr lang="en-US" sz="2800" dirty="0" smtClean="0"/>
              <a:t>As Coordinator of the CGCP, school counsellors are expected to take a leadership role (this leadership role is attributed by the Dept. of Education)</a:t>
            </a:r>
          </a:p>
          <a:p>
            <a:pPr eaLnBrk="1" hangingPunct="1">
              <a:lnSpc>
                <a:spcPct val="80000"/>
              </a:lnSpc>
            </a:pPr>
            <a:endParaRPr lang="en-US" sz="2800" dirty="0" smtClean="0"/>
          </a:p>
          <a:p>
            <a:pPr eaLnBrk="1" hangingPunct="1">
              <a:lnSpc>
                <a:spcPct val="80000"/>
              </a:lnSpc>
            </a:pPr>
            <a:r>
              <a:rPr lang="en-US" sz="2800" dirty="0" smtClean="0"/>
              <a:t>The CGCP also encourages leadership within the administrative structure of the school by involving administrators in the training, as well as the “visioning” that occurs during the initial design phase</a:t>
            </a:r>
          </a:p>
          <a:p>
            <a:pPr eaLnBrk="1" hangingPunct="1">
              <a:lnSpc>
                <a:spcPct val="80000"/>
              </a:lnSpc>
              <a:buFontTx/>
              <a:buNone/>
            </a:pPr>
            <a:r>
              <a:rPr lang="en-US" sz="2800" dirty="0" smtClean="0"/>
              <a:t>	(this shared leadership begins at the CGCP training session where a vision is identified and articulated)</a:t>
            </a:r>
          </a:p>
          <a:p>
            <a:pPr eaLnBrk="1" hangingPunct="1">
              <a:lnSpc>
                <a:spcPct val="80000"/>
              </a:lnSpc>
              <a:buFontTx/>
              <a:buNone/>
            </a:pPr>
            <a:endParaRPr lang="en-US" sz="2800" dirty="0" smtClean="0"/>
          </a:p>
          <a:p>
            <a:pPr eaLnBrk="1" hangingPunct="1">
              <a:lnSpc>
                <a:spcPct val="80000"/>
              </a:lnSpc>
            </a:pPr>
            <a:r>
              <a:rPr lang="en-US" sz="2800" dirty="0" smtClean="0"/>
              <a:t>After the Advisory Committee is formed, teachers, staff, students, parents, and community members are subsequently involved to various degrees and in various ways, allowing for the leadership to be distributed</a:t>
            </a:r>
          </a:p>
          <a:p>
            <a:pPr eaLnBrk="1" hangingPunct="1">
              <a:lnSpc>
                <a:spcPct val="80000"/>
              </a:lnSpc>
              <a:buFontTx/>
              <a:buNone/>
            </a:pPr>
            <a:r>
              <a:rPr lang="en-US" sz="2000" dirty="0" smtClean="0"/>
              <a:t>	</a:t>
            </a:r>
          </a:p>
          <a:p>
            <a:pPr eaLnBrk="1" hangingPunct="1">
              <a:lnSpc>
                <a:spcPct val="80000"/>
              </a:lnSpc>
            </a:pPr>
            <a:endParaRPr lang="en-US" sz="2000" dirty="0" smtClean="0"/>
          </a:p>
          <a:p>
            <a:pPr eaLnBrk="1" hangingPunct="1">
              <a:lnSpc>
                <a:spcPct val="80000"/>
              </a:lnSpc>
            </a:pPr>
            <a:endParaRPr lang="en-US" sz="1600" dirty="0" smtClean="0"/>
          </a:p>
          <a:p>
            <a:pPr eaLnBrk="1" hangingPunct="1">
              <a:lnSpc>
                <a:spcPct val="80000"/>
              </a:lnSpc>
            </a:pPr>
            <a:endParaRPr lang="en-US" sz="14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457200"/>
            <a:ext cx="8229600" cy="960438"/>
          </a:xfrm>
        </p:spPr>
        <p:txBody>
          <a:bodyPr/>
          <a:lstStyle/>
          <a:p>
            <a:pPr eaLnBrk="1" hangingPunct="1"/>
            <a:r>
              <a:rPr lang="en-US" sz="2800" dirty="0" smtClean="0"/>
              <a:t>Distributed Leadership</a:t>
            </a:r>
          </a:p>
        </p:txBody>
      </p:sp>
      <p:sp>
        <p:nvSpPr>
          <p:cNvPr id="5123" name="Rectangle 3"/>
          <p:cNvSpPr>
            <a:spLocks noGrp="1" noChangeArrowheads="1"/>
          </p:cNvSpPr>
          <p:nvPr>
            <p:ph type="body" idx="1"/>
          </p:nvPr>
        </p:nvSpPr>
        <p:spPr>
          <a:xfrm>
            <a:off x="381000" y="1600200"/>
            <a:ext cx="8305800" cy="4525963"/>
          </a:xfrm>
        </p:spPr>
        <p:txBody>
          <a:bodyPr/>
          <a:lstStyle/>
          <a:p>
            <a:pPr eaLnBrk="1" hangingPunct="1">
              <a:lnSpc>
                <a:spcPct val="90000"/>
              </a:lnSpc>
            </a:pPr>
            <a:r>
              <a:rPr lang="en-US" sz="2400" dirty="0" smtClean="0"/>
              <a:t>Within the educational community in recent years, the distributed leadership perspective has increased in popularity.  This latest perspective grew out of the Distributed Leadership Study conducted in Chicago Public Schools (Spillane, 2005)</a:t>
            </a:r>
          </a:p>
          <a:p>
            <a:pPr eaLnBrk="1" hangingPunct="1">
              <a:lnSpc>
                <a:spcPct val="90000"/>
              </a:lnSpc>
              <a:buFontTx/>
              <a:buNone/>
            </a:pPr>
            <a:endParaRPr lang="en-US" sz="2400" dirty="0" smtClean="0"/>
          </a:p>
          <a:p>
            <a:pPr eaLnBrk="1" hangingPunct="1">
              <a:lnSpc>
                <a:spcPct val="90000"/>
              </a:lnSpc>
            </a:pPr>
            <a:r>
              <a:rPr lang="en-US" sz="2400" dirty="0" smtClean="0"/>
              <a:t>The distributed leadership perspective recognizes the reality that schools have multiple leaders (Harris, 2007)</a:t>
            </a:r>
          </a:p>
          <a:p>
            <a:pPr eaLnBrk="1" hangingPunct="1">
              <a:lnSpc>
                <a:spcPct val="90000"/>
              </a:lnSpc>
            </a:pPr>
            <a:endParaRPr lang="en-US" sz="2400" dirty="0"/>
          </a:p>
          <a:p>
            <a:pPr eaLnBrk="1" hangingPunct="1">
              <a:lnSpc>
                <a:spcPct val="90000"/>
              </a:lnSpc>
            </a:pPr>
            <a:r>
              <a:rPr lang="en-US" sz="2400" dirty="0" smtClean="0"/>
              <a:t>There is a better utilization of talents and strengths when leadership is distributed among several leaders               (Janson, Stone &amp; Clark, 2009)</a:t>
            </a:r>
          </a:p>
          <a:p>
            <a:pPr eaLnBrk="1" hangingPunct="1">
              <a:lnSpc>
                <a:spcPct val="90000"/>
              </a:lnSpc>
            </a:pPr>
            <a:endParaRPr lang="en-US" sz="28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381000"/>
            <a:ext cx="8229600" cy="1036638"/>
          </a:xfrm>
        </p:spPr>
        <p:txBody>
          <a:bodyPr/>
          <a:lstStyle/>
          <a:p>
            <a:pPr eaLnBrk="1" hangingPunct="1"/>
            <a:r>
              <a:rPr lang="en-US" sz="2800" dirty="0" smtClean="0"/>
              <a:t>Distributed Leadership in a CGCP</a:t>
            </a:r>
          </a:p>
        </p:txBody>
      </p:sp>
      <p:sp>
        <p:nvSpPr>
          <p:cNvPr id="6147" name="Rectangle 3"/>
          <p:cNvSpPr>
            <a:spLocks noGrp="1" noChangeArrowheads="1"/>
          </p:cNvSpPr>
          <p:nvPr>
            <p:ph type="body" idx="1"/>
          </p:nvPr>
        </p:nvSpPr>
        <p:spPr>
          <a:xfrm>
            <a:off x="381000" y="1295400"/>
            <a:ext cx="8305800" cy="5105400"/>
          </a:xfrm>
        </p:spPr>
        <p:txBody>
          <a:bodyPr>
            <a:normAutofit lnSpcReduction="10000"/>
          </a:bodyPr>
          <a:lstStyle/>
          <a:p>
            <a:pPr eaLnBrk="1" hangingPunct="1">
              <a:lnSpc>
                <a:spcPct val="90000"/>
              </a:lnSpc>
            </a:pPr>
            <a:r>
              <a:rPr lang="en-US" sz="2400" dirty="0" smtClean="0"/>
              <a:t>In 1996, Beechville-Lakeside-Timberlea School piloted the CGCP for the N. S. Dept. of Education (Graham-Migel, 2002).   </a:t>
            </a:r>
          </a:p>
          <a:p>
            <a:pPr eaLnBrk="1" hangingPunct="1">
              <a:lnSpc>
                <a:spcPct val="90000"/>
              </a:lnSpc>
            </a:pPr>
            <a:r>
              <a:rPr lang="en-US" sz="2400" dirty="0" smtClean="0"/>
              <a:t>In 1999, the Program moved to the newly-built school (Ridgecliff) and we have been implementing the CGCP since that time. It was evident that leadership was distributed among members of the school community.  </a:t>
            </a:r>
          </a:p>
          <a:p>
            <a:pPr eaLnBrk="1" hangingPunct="1">
              <a:lnSpc>
                <a:spcPct val="90000"/>
              </a:lnSpc>
            </a:pPr>
            <a:r>
              <a:rPr lang="en-US" sz="2400" dirty="0" smtClean="0"/>
              <a:t>I chose this topic for my doctoral research and in 2007                I conducted a  study of schools implementing the CGCP in four school boards in Nova Scotia.</a:t>
            </a:r>
          </a:p>
          <a:p>
            <a:pPr eaLnBrk="1" hangingPunct="1">
              <a:lnSpc>
                <a:spcPct val="90000"/>
              </a:lnSpc>
            </a:pPr>
            <a:r>
              <a:rPr lang="en-US" sz="2400" dirty="0" smtClean="0"/>
              <a:t>A case study approach was used to explore the leadership functions, leadership distribution, and factors influencing leadership in school settings.</a:t>
            </a:r>
          </a:p>
          <a:p>
            <a:pPr eaLnBrk="1" hangingPunct="1">
              <a:lnSpc>
                <a:spcPct val="90000"/>
              </a:lnSpc>
            </a:pPr>
            <a:r>
              <a:rPr lang="en-US" sz="2400" dirty="0" smtClean="0"/>
              <a:t>School counsellors, administrators, teachers and parents were interviewed (self-reported and observed).</a:t>
            </a:r>
          </a:p>
          <a:p>
            <a:pPr eaLnBrk="1" hangingPunct="1">
              <a:lnSpc>
                <a:spcPct val="90000"/>
              </a:lnSpc>
              <a:buNone/>
            </a:pPr>
            <a:r>
              <a:rPr lang="en-US" sz="2400" dirty="0" smtClean="0"/>
              <a:t>(Graham-Migel, 2008)</a:t>
            </a:r>
          </a:p>
          <a:p>
            <a:pPr eaLnBrk="1" hangingPunct="1">
              <a:lnSpc>
                <a:spcPct val="90000"/>
              </a:lnSpc>
            </a:pPr>
            <a:endParaRPr lang="en-US" sz="24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33400" y="152400"/>
            <a:ext cx="8153400" cy="685800"/>
          </a:xfrm>
        </p:spPr>
        <p:txBody>
          <a:bodyPr/>
          <a:lstStyle/>
          <a:p>
            <a:pPr eaLnBrk="1" hangingPunct="1"/>
            <a:r>
              <a:rPr lang="en-US" sz="2800" dirty="0" smtClean="0"/>
              <a:t>Leadership Functions (Leithwood et al., 2007)</a:t>
            </a:r>
          </a:p>
        </p:txBody>
      </p:sp>
      <p:sp>
        <p:nvSpPr>
          <p:cNvPr id="7171" name="Rectangle 3"/>
          <p:cNvSpPr>
            <a:spLocks noGrp="1" noChangeArrowheads="1"/>
          </p:cNvSpPr>
          <p:nvPr>
            <p:ph type="body" idx="1"/>
          </p:nvPr>
        </p:nvSpPr>
        <p:spPr>
          <a:xfrm>
            <a:off x="395536" y="836712"/>
            <a:ext cx="8291264" cy="5544616"/>
          </a:xfrm>
        </p:spPr>
        <p:txBody>
          <a:bodyPr>
            <a:normAutofit lnSpcReduction="10000"/>
          </a:bodyPr>
          <a:lstStyle/>
          <a:p>
            <a:pPr eaLnBrk="1" hangingPunct="1">
              <a:lnSpc>
                <a:spcPct val="80000"/>
              </a:lnSpc>
            </a:pPr>
            <a:r>
              <a:rPr lang="en-US" sz="2400" dirty="0" smtClean="0"/>
              <a:t>Setting Directions</a:t>
            </a:r>
          </a:p>
          <a:p>
            <a:pPr lvl="1" eaLnBrk="1" hangingPunct="1">
              <a:lnSpc>
                <a:spcPct val="80000"/>
              </a:lnSpc>
            </a:pPr>
            <a:r>
              <a:rPr lang="en-US" sz="2000" dirty="0" smtClean="0"/>
              <a:t>Identifying and articulating a vision</a:t>
            </a:r>
          </a:p>
          <a:p>
            <a:pPr lvl="1" eaLnBrk="1" hangingPunct="1">
              <a:lnSpc>
                <a:spcPct val="80000"/>
              </a:lnSpc>
            </a:pPr>
            <a:r>
              <a:rPr lang="en-US" sz="2000" dirty="0" smtClean="0"/>
              <a:t>Fostering the acceptance of group goals</a:t>
            </a:r>
          </a:p>
          <a:p>
            <a:pPr lvl="1" eaLnBrk="1" hangingPunct="1">
              <a:lnSpc>
                <a:spcPct val="80000"/>
              </a:lnSpc>
            </a:pPr>
            <a:r>
              <a:rPr lang="en-US" sz="2000" dirty="0" smtClean="0"/>
              <a:t>Creating high performance expectations</a:t>
            </a:r>
          </a:p>
          <a:p>
            <a:pPr lvl="1" eaLnBrk="1" hangingPunct="1">
              <a:lnSpc>
                <a:spcPct val="80000"/>
              </a:lnSpc>
            </a:pPr>
            <a:r>
              <a:rPr lang="en-US" sz="2000" dirty="0" smtClean="0"/>
              <a:t>Promoting effective communication</a:t>
            </a:r>
          </a:p>
          <a:p>
            <a:pPr eaLnBrk="1" hangingPunct="1">
              <a:lnSpc>
                <a:spcPct val="80000"/>
              </a:lnSpc>
            </a:pPr>
            <a:r>
              <a:rPr lang="en-US" sz="2400" dirty="0" smtClean="0"/>
              <a:t>Developing People</a:t>
            </a:r>
          </a:p>
          <a:p>
            <a:pPr lvl="1" eaLnBrk="1" hangingPunct="1">
              <a:lnSpc>
                <a:spcPct val="80000"/>
              </a:lnSpc>
            </a:pPr>
            <a:r>
              <a:rPr lang="en-US" sz="2000" dirty="0" smtClean="0"/>
              <a:t>Offering intellectual stimulation</a:t>
            </a:r>
          </a:p>
          <a:p>
            <a:pPr lvl="1" eaLnBrk="1" hangingPunct="1">
              <a:lnSpc>
                <a:spcPct val="80000"/>
              </a:lnSpc>
            </a:pPr>
            <a:r>
              <a:rPr lang="en-US" sz="2000" dirty="0" smtClean="0"/>
              <a:t>Providing individualized support</a:t>
            </a:r>
          </a:p>
          <a:p>
            <a:pPr lvl="1" eaLnBrk="1" hangingPunct="1">
              <a:lnSpc>
                <a:spcPct val="80000"/>
              </a:lnSpc>
            </a:pPr>
            <a:r>
              <a:rPr lang="en-US" sz="2000" dirty="0" smtClean="0"/>
              <a:t>Modeling appropriate values and practices</a:t>
            </a:r>
          </a:p>
          <a:p>
            <a:pPr eaLnBrk="1" hangingPunct="1">
              <a:lnSpc>
                <a:spcPct val="80000"/>
              </a:lnSpc>
            </a:pPr>
            <a:r>
              <a:rPr lang="en-US" sz="2400" dirty="0" smtClean="0"/>
              <a:t>Redesigning the Organization</a:t>
            </a:r>
          </a:p>
          <a:p>
            <a:pPr lvl="1" eaLnBrk="1" hangingPunct="1">
              <a:lnSpc>
                <a:spcPct val="80000"/>
              </a:lnSpc>
            </a:pPr>
            <a:r>
              <a:rPr lang="en-US" sz="2000" dirty="0" smtClean="0"/>
              <a:t>Strengthening school cultures </a:t>
            </a:r>
          </a:p>
          <a:p>
            <a:pPr lvl="1" eaLnBrk="1" hangingPunct="1">
              <a:lnSpc>
                <a:spcPct val="80000"/>
              </a:lnSpc>
            </a:pPr>
            <a:r>
              <a:rPr lang="en-US" sz="2000" dirty="0" smtClean="0"/>
              <a:t>Modifying organizational structures</a:t>
            </a:r>
          </a:p>
          <a:p>
            <a:pPr lvl="1" eaLnBrk="1" hangingPunct="1">
              <a:lnSpc>
                <a:spcPct val="80000"/>
              </a:lnSpc>
            </a:pPr>
            <a:r>
              <a:rPr lang="en-US" sz="2000" dirty="0" smtClean="0"/>
              <a:t>Building collaborative processes</a:t>
            </a:r>
          </a:p>
          <a:p>
            <a:pPr eaLnBrk="1" hangingPunct="1">
              <a:lnSpc>
                <a:spcPct val="80000"/>
              </a:lnSpc>
            </a:pPr>
            <a:r>
              <a:rPr lang="en-US" sz="2400" dirty="0" smtClean="0"/>
              <a:t>Managing the Instructional Program</a:t>
            </a:r>
          </a:p>
          <a:p>
            <a:pPr lvl="1" eaLnBrk="1" hangingPunct="1">
              <a:lnSpc>
                <a:spcPct val="80000"/>
              </a:lnSpc>
            </a:pPr>
            <a:r>
              <a:rPr lang="en-US" sz="2000" dirty="0" smtClean="0"/>
              <a:t>Staffing the instructional program</a:t>
            </a:r>
          </a:p>
          <a:p>
            <a:pPr lvl="1" eaLnBrk="1" hangingPunct="1">
              <a:lnSpc>
                <a:spcPct val="80000"/>
              </a:lnSpc>
            </a:pPr>
            <a:r>
              <a:rPr lang="en-US" sz="2000" dirty="0" smtClean="0"/>
              <a:t>Monitoring the progress of students and the school improvement strategies</a:t>
            </a:r>
          </a:p>
          <a:p>
            <a:pPr lvl="1" eaLnBrk="1" hangingPunct="1">
              <a:lnSpc>
                <a:spcPct val="80000"/>
              </a:lnSpc>
            </a:pPr>
            <a:r>
              <a:rPr lang="en-US" sz="2000" dirty="0" smtClean="0"/>
              <a:t>Buffering staff from unproductive external demands for attention</a:t>
            </a:r>
          </a:p>
          <a:p>
            <a:pPr lvl="1" eaLnBrk="1" hangingPunct="1">
              <a:lnSpc>
                <a:spcPct val="80000"/>
              </a:lnSpc>
            </a:pPr>
            <a:r>
              <a:rPr lang="en-US" sz="2000" dirty="0" smtClean="0"/>
              <a:t>Allocating resources to foster the school’s improvement efforts</a:t>
            </a:r>
          </a:p>
          <a:p>
            <a:pPr lvl="1" eaLnBrk="1" hangingPunct="1">
              <a:lnSpc>
                <a:spcPct val="80000"/>
              </a:lnSpc>
            </a:pPr>
            <a:endParaRPr lang="en-US" sz="1800" dirty="0" smtClean="0"/>
          </a:p>
          <a:p>
            <a:pPr eaLnBrk="1" hangingPunct="1">
              <a:lnSpc>
                <a:spcPct val="80000"/>
              </a:lnSpc>
            </a:pPr>
            <a:endParaRPr lang="en-US" sz="18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z="2800" dirty="0" smtClean="0"/>
              <a:t>Findings</a:t>
            </a:r>
          </a:p>
        </p:txBody>
      </p:sp>
      <p:sp>
        <p:nvSpPr>
          <p:cNvPr id="8195" name="Content Placeholder 2"/>
          <p:cNvSpPr>
            <a:spLocks noGrp="1"/>
          </p:cNvSpPr>
          <p:nvPr>
            <p:ph idx="1"/>
          </p:nvPr>
        </p:nvSpPr>
        <p:spPr>
          <a:xfrm>
            <a:off x="381000" y="1219200"/>
            <a:ext cx="8305800" cy="4906963"/>
          </a:xfrm>
        </p:spPr>
        <p:txBody>
          <a:bodyPr/>
          <a:lstStyle/>
          <a:p>
            <a:pPr eaLnBrk="1" hangingPunct="1">
              <a:lnSpc>
                <a:spcPct val="80000"/>
              </a:lnSpc>
            </a:pPr>
            <a:r>
              <a:rPr lang="en-US" sz="2400" dirty="0" smtClean="0"/>
              <a:t>On the whole the data in this study (Graham-Migel, 2008) indicated that leadership was widely distributed in the four schools studied</a:t>
            </a:r>
          </a:p>
          <a:p>
            <a:pPr eaLnBrk="1" hangingPunct="1">
              <a:lnSpc>
                <a:spcPct val="80000"/>
              </a:lnSpc>
            </a:pPr>
            <a:r>
              <a:rPr lang="en-US" sz="2400" dirty="0" smtClean="0"/>
              <a:t>Some leadership functions were individualized where the administrator or school counsellor had primary responsibility and the teachers and parents had secondary responsibility</a:t>
            </a:r>
          </a:p>
          <a:p>
            <a:pPr eaLnBrk="1" hangingPunct="1">
              <a:lnSpc>
                <a:spcPct val="80000"/>
              </a:lnSpc>
            </a:pPr>
            <a:r>
              <a:rPr lang="en-US" sz="2400" dirty="0" smtClean="0"/>
              <a:t>For the most part the leadership responsibilities were widely shared by the members of the CGCP Advisory Committee</a:t>
            </a:r>
          </a:p>
          <a:p>
            <a:pPr eaLnBrk="1" hangingPunct="1">
              <a:lnSpc>
                <a:spcPct val="80000"/>
              </a:lnSpc>
            </a:pPr>
            <a:r>
              <a:rPr lang="en-US" sz="2400" dirty="0" smtClean="0"/>
              <a:t>Integrated model of Leadership (Locke, 2003) where there is a need for sources of vertical or hierarchical leadership, as well as several leadership functions that should not be shared, or only shared partly</a:t>
            </a:r>
          </a:p>
          <a:p>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3400" y="274638"/>
            <a:ext cx="8153400" cy="792162"/>
          </a:xfrm>
        </p:spPr>
        <p:txBody>
          <a:bodyPr/>
          <a:lstStyle/>
          <a:p>
            <a:r>
              <a:rPr lang="en-US" sz="2800" dirty="0" smtClean="0"/>
              <a:t>Findings (continued)</a:t>
            </a:r>
          </a:p>
        </p:txBody>
      </p:sp>
      <p:sp>
        <p:nvSpPr>
          <p:cNvPr id="9219" name="Content Placeholder 2"/>
          <p:cNvSpPr>
            <a:spLocks noGrp="1"/>
          </p:cNvSpPr>
          <p:nvPr>
            <p:ph idx="1"/>
          </p:nvPr>
        </p:nvSpPr>
        <p:spPr>
          <a:xfrm>
            <a:off x="457200" y="1143000"/>
            <a:ext cx="8229600" cy="4983163"/>
          </a:xfrm>
        </p:spPr>
        <p:txBody>
          <a:bodyPr/>
          <a:lstStyle/>
          <a:p>
            <a:pPr eaLnBrk="1" hangingPunct="1">
              <a:lnSpc>
                <a:spcPct val="80000"/>
              </a:lnSpc>
            </a:pPr>
            <a:r>
              <a:rPr lang="en-US" sz="2400" dirty="0" smtClean="0"/>
              <a:t>Leadership needs to be distributed to those who either have, or can develop, the knowledge and the expertise required; and there is a need for coordination of the initiatives of those to whom leadership is distributed (Leithwood, 2006)</a:t>
            </a:r>
          </a:p>
          <a:p>
            <a:pPr eaLnBrk="1" hangingPunct="1">
              <a:lnSpc>
                <a:spcPct val="80000"/>
              </a:lnSpc>
            </a:pPr>
            <a:r>
              <a:rPr lang="en-US" sz="2400" dirty="0" smtClean="0"/>
              <a:t>Hybrid Leadership (Gronn, 2008) where there was evidence of both individual and shared, as well as focused and distributed, forms of leadership co-existing in the CGCP.  There was a constant shifting or blending of leadership, in varying amounts and at different times, depending upon the needs, challenges, or situations encountered at the school.</a:t>
            </a:r>
          </a:p>
          <a:p>
            <a:pPr eaLnBrk="1" hangingPunct="1">
              <a:lnSpc>
                <a:spcPct val="80000"/>
              </a:lnSpc>
            </a:pPr>
            <a:r>
              <a:rPr lang="en-US" sz="2400" dirty="0" smtClean="0"/>
              <a:t>The results from this study add to a body of empirical research on distributed leadership, illustrating that many of the leadership functions performed in a CGCP are distributed. </a:t>
            </a:r>
          </a:p>
          <a:p>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2800" dirty="0" smtClean="0"/>
              <a:t>Collaboration</a:t>
            </a:r>
          </a:p>
        </p:txBody>
      </p:sp>
      <p:sp>
        <p:nvSpPr>
          <p:cNvPr id="10243" name="Rectangle 3"/>
          <p:cNvSpPr>
            <a:spLocks noGrp="1" noChangeArrowheads="1"/>
          </p:cNvSpPr>
          <p:nvPr>
            <p:ph type="body" idx="1"/>
          </p:nvPr>
        </p:nvSpPr>
        <p:spPr>
          <a:xfrm>
            <a:off x="457200" y="1295400"/>
            <a:ext cx="8229600" cy="4830763"/>
          </a:xfrm>
        </p:spPr>
        <p:txBody>
          <a:bodyPr/>
          <a:lstStyle/>
          <a:p>
            <a:pPr eaLnBrk="1" hangingPunct="1">
              <a:lnSpc>
                <a:spcPct val="80000"/>
              </a:lnSpc>
            </a:pPr>
            <a:r>
              <a:rPr lang="en-US" sz="2400" dirty="0" smtClean="0"/>
              <a:t>Members of the school community want a more active role in providing supports to students</a:t>
            </a:r>
          </a:p>
          <a:p>
            <a:pPr eaLnBrk="1" hangingPunct="1">
              <a:lnSpc>
                <a:spcPct val="80000"/>
              </a:lnSpc>
            </a:pPr>
            <a:r>
              <a:rPr lang="en-US" sz="2400" dirty="0" smtClean="0"/>
              <a:t>Need for educators, particularly school counsellors, to be more proactive in engaging students, parents, and community members in decision making at the school</a:t>
            </a:r>
          </a:p>
          <a:p>
            <a:pPr eaLnBrk="1" hangingPunct="1">
              <a:lnSpc>
                <a:spcPct val="80000"/>
              </a:lnSpc>
            </a:pPr>
            <a:r>
              <a:rPr lang="en-US" sz="2400" dirty="0" smtClean="0"/>
              <a:t>Greater engagement often results in greater commitment to established goals and program initiatives</a:t>
            </a:r>
          </a:p>
          <a:p>
            <a:pPr eaLnBrk="1" hangingPunct="1">
              <a:lnSpc>
                <a:spcPct val="80000"/>
              </a:lnSpc>
            </a:pPr>
            <a:r>
              <a:rPr lang="en-US" sz="2400" dirty="0" smtClean="0"/>
              <a:t>Schools cannot meet the challenges alone so it is necessary to tap into the collective wealth of expertise that is available in the broader community</a:t>
            </a:r>
          </a:p>
          <a:p>
            <a:pPr eaLnBrk="1" hangingPunct="1">
              <a:lnSpc>
                <a:spcPct val="80000"/>
              </a:lnSpc>
            </a:pPr>
            <a:r>
              <a:rPr lang="en-US" sz="2400" dirty="0" smtClean="0"/>
              <a:t>This requires a change in not only the organizational structure at the school, but also in the power structure between administrators and members of the school community</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1364</Words>
  <Application>Microsoft Office PowerPoint</Application>
  <PresentationFormat>On-screen Show (4:3)</PresentationFormat>
  <Paragraphs>102</Paragraphs>
  <Slides>14</Slides>
  <Notes>9</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The Leadership Role of School Counsellors   Janice Graham-Migel, PhD, CCC   CCPA Conference Victoria, British Columbia May 7, 2014   </vt:lpstr>
      <vt:lpstr>Leadership Role of the  School Counsellor in a CGCP</vt:lpstr>
      <vt:lpstr>Slide 3</vt:lpstr>
      <vt:lpstr>Distributed Leadership</vt:lpstr>
      <vt:lpstr>Distributed Leadership in a CGCP</vt:lpstr>
      <vt:lpstr>Leadership Functions (Leithwood et al., 2007)</vt:lpstr>
      <vt:lpstr>Findings</vt:lpstr>
      <vt:lpstr>Findings (continued)</vt:lpstr>
      <vt:lpstr>Collaboration</vt:lpstr>
      <vt:lpstr>Slide 10</vt:lpstr>
      <vt:lpstr>Conclusion</vt:lpstr>
      <vt:lpstr>Examples of Leadership and Collaboration  in a CGCP</vt:lpstr>
      <vt:lpstr> References</vt:lpstr>
      <vt:lpstr>Slide 14</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Leadership Role of School Counsellors   Janice Graham-Migel, PhD, CCC  CCPA Conference Victoria, British Columbia May 7, 2014</dc:title>
  <dc:creator>JGM</dc:creator>
  <cp:lastModifiedBy>nicole</cp:lastModifiedBy>
  <cp:revision>10</cp:revision>
  <dcterms:created xsi:type="dcterms:W3CDTF">2014-04-16T16:22:02Z</dcterms:created>
  <dcterms:modified xsi:type="dcterms:W3CDTF">2014-05-20T21:02:47Z</dcterms:modified>
</cp:coreProperties>
</file>