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84" r:id="rId6"/>
    <p:sldId id="261" r:id="rId7"/>
    <p:sldId id="262" r:id="rId8"/>
    <p:sldId id="263" r:id="rId9"/>
    <p:sldId id="264" r:id="rId10"/>
    <p:sldId id="295" r:id="rId11"/>
    <p:sldId id="296" r:id="rId12"/>
    <p:sldId id="269" r:id="rId13"/>
    <p:sldId id="270" r:id="rId14"/>
    <p:sldId id="308" r:id="rId15"/>
    <p:sldId id="298" r:id="rId16"/>
    <p:sldId id="299" r:id="rId17"/>
    <p:sldId id="312" r:id="rId18"/>
    <p:sldId id="301" r:id="rId19"/>
    <p:sldId id="303" r:id="rId20"/>
    <p:sldId id="304" r:id="rId21"/>
    <p:sldId id="305" r:id="rId22"/>
    <p:sldId id="306" r:id="rId23"/>
    <p:sldId id="307" r:id="rId24"/>
    <p:sldId id="285" r:id="rId25"/>
    <p:sldId id="291" r:id="rId26"/>
    <p:sldId id="27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FFFFFF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0" autoAdjust="0"/>
    <p:restoredTop sz="90442" autoAdjust="0"/>
  </p:normalViewPr>
  <p:slideViewPr>
    <p:cSldViewPr>
      <p:cViewPr varScale="1">
        <p:scale>
          <a:sx n="98" d="100"/>
          <a:sy n="9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6D3FB45-2054-4F53-ACE5-B1149141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1BD20-F6C8-4AFC-B27E-2ADC741FE8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952AF-4B29-4BCD-95AF-3C237302DE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(Myers, 2008)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46DB65-FB3C-4355-BFB3-418F296269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(Myers, 2008)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EE7CF-0854-40F4-BB0A-6063725452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EAB5D-7D15-47B1-BE52-747E7348DA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2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30014-085F-46BE-99E8-6308BF1686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10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62000" y="990600"/>
            <a:ext cx="40386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990600"/>
            <a:ext cx="4038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72A37-2B9C-42C5-8B9D-C8C6CCF6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39FBBE-AB67-416A-9F0B-D523554D2E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ECA73E-10EE-4C40-ADE8-89CC5DB0F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D4382-93E4-4D00-9ECC-A31540C83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873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BD8-F130-4331-B419-F51AD5C19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510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D46C4-C787-43D1-B8C4-A26D0EBA2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594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6E465-E492-4A8B-BB94-4C91CD82D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14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ED24C-A688-470A-B261-5F23FA698D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99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2F1A3-3DB7-43EE-ADF5-5A880FB03F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7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53A32-0D7C-4D94-81DC-77FE94996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59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8ED41-8A3F-4C75-87A3-177FC96D5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24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2F1433-23C6-4EC1-A0DA-33E4A09840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34" y="762000"/>
            <a:ext cx="9142413" cy="2971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/>
              <a:t>Bridges in the Sand: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dirty="0" smtClean="0"/>
              <a:t>Using </a:t>
            </a:r>
            <a:r>
              <a:rPr lang="en-US" dirty="0" err="1" smtClean="0"/>
              <a:t>Sandtray</a:t>
            </a:r>
            <a:r>
              <a:rPr lang="en-US" dirty="0" smtClean="0"/>
              <a:t> </a:t>
            </a:r>
            <a:r>
              <a:rPr lang="en-US" dirty="0" smtClean="0"/>
              <a:t>Therapy to </a:t>
            </a:r>
            <a:r>
              <a:rPr lang="en-US" dirty="0" smtClean="0"/>
              <a:t>Connect </a:t>
            </a:r>
            <a:br>
              <a:rPr lang="en-US" dirty="0" smtClean="0"/>
            </a:br>
            <a:r>
              <a:rPr lang="en-US" dirty="0" smtClean="0"/>
              <a:t>the Abstract to the Concrete</a:t>
            </a:r>
            <a:endParaRPr lang="en-US" sz="3200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334000"/>
            <a:ext cx="7346083" cy="685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Charles E. Myers, PhD, LPC, LMHC, NCC, NCSC, ACS, RPT-S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Northern Illinois University, DeKalb, </a:t>
            </a:r>
            <a:r>
              <a:rPr lang="en-US" sz="2000" dirty="0" smtClean="0">
                <a:solidFill>
                  <a:schemeClr val="tx1"/>
                </a:solidFill>
              </a:rPr>
              <a:t>IL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399" y="4114800"/>
            <a:ext cx="7346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Canadian </a:t>
            </a:r>
            <a:r>
              <a:rPr lang="en-US" sz="2000" dirty="0" err="1"/>
              <a:t>Counselling</a:t>
            </a:r>
            <a:r>
              <a:rPr lang="en-US" sz="2000" dirty="0"/>
              <a:t> and Psychotherapy Association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Halifax</a:t>
            </a:r>
            <a:r>
              <a:rPr lang="en-US" dirty="0"/>
              <a:t>, NS    May 14, 2013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Miniatures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8006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People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Ordinary, fantasy, mythological, &amp; magical; diverse races &amp; cultures, occupations &amp; recreation; fighting, warring, &amp; enslaved; death figures; religious &amp; spiritual people &amp; objects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Animals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Domestic and wild animals of the land, sea, &amp; air; living, extinct, mythological, &amp; fantasy; animal habitats; bones, shells, &amp; feathers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Plant </a:t>
            </a:r>
            <a:r>
              <a:rPr lang="en-US" sz="4000" dirty="0" smtClean="0"/>
              <a:t>Life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/>
              <a:t>Natural &amp; artificial; complete life cycle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78150" y="6276201"/>
            <a:ext cx="196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(</a:t>
            </a:r>
            <a:r>
              <a:rPr lang="en-US" sz="1200" dirty="0" err="1">
                <a:latin typeface="Calibri" pitchFamily="34" charset="0"/>
              </a:rPr>
              <a:t>Homeyer</a:t>
            </a:r>
            <a:r>
              <a:rPr lang="en-US" sz="1200" dirty="0">
                <a:latin typeface="Calibri" pitchFamily="34" charset="0"/>
              </a:rPr>
              <a:t> &amp; </a:t>
            </a:r>
            <a:r>
              <a:rPr lang="en-US" sz="1200" dirty="0" smtClean="0">
                <a:latin typeface="Calibri" pitchFamily="34" charset="0"/>
              </a:rPr>
              <a:t>Sweeney, 2012)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82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Miniatures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Minerals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Rocks</a:t>
            </a:r>
            <a:r>
              <a:rPr lang="en-US" dirty="0" smtClean="0"/>
              <a:t>; natural &amp; artificial gems; marbles &amp; beads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Environments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Habitats </a:t>
            </a:r>
            <a:r>
              <a:rPr lang="en-US" dirty="0" smtClean="0"/>
              <a:t>of various cultures &amp; areas; fences &amp; bridges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Transportation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Land</a:t>
            </a:r>
            <a:r>
              <a:rPr lang="en-US" dirty="0" smtClean="0"/>
              <a:t>, water, &amp; air; emergency &amp; military vehicles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Miscellaneous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Planetary </a:t>
            </a:r>
            <a:r>
              <a:rPr lang="en-US" dirty="0" smtClean="0"/>
              <a:t>&amp; earth symbols; objects that reflect &amp; illuminate; addiction &amp; medical symbols, aromatic objects; communication objects, containers; food; construction materials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58000" y="6200001"/>
            <a:ext cx="196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(</a:t>
            </a:r>
            <a:r>
              <a:rPr lang="en-US" sz="1200" dirty="0" err="1">
                <a:latin typeface="Calibri" pitchFamily="34" charset="0"/>
              </a:rPr>
              <a:t>Homeyer</a:t>
            </a:r>
            <a:r>
              <a:rPr lang="en-US" sz="1200" dirty="0">
                <a:latin typeface="Calibri" pitchFamily="34" charset="0"/>
              </a:rPr>
              <a:t> &amp; </a:t>
            </a:r>
            <a:r>
              <a:rPr lang="en-US" sz="1200" dirty="0" smtClean="0">
                <a:latin typeface="Calibri" pitchFamily="34" charset="0"/>
              </a:rPr>
              <a:t>Sweeney, 2012)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29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Obtaining Miniatures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14400"/>
            <a:ext cx="5867400" cy="541020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Dollar stores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Toy stores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Cake decorating 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Yard sales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Seasonal sales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Toy catalogues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Play Therapy Conferences</a:t>
            </a:r>
          </a:p>
          <a:p>
            <a:pPr eaLnBrk="1" hangingPunct="1">
              <a:spcBef>
                <a:spcPts val="600"/>
              </a:spcBef>
            </a:pPr>
            <a:r>
              <a:rPr lang="en-US" sz="3600" dirty="0" smtClean="0"/>
              <a:t>Grown up children’s old toys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838200"/>
          </a:xfrm>
        </p:spPr>
        <p:txBody>
          <a:bodyPr/>
          <a:lstStyle/>
          <a:p>
            <a:pPr algn="ctr" eaLnBrk="1" hangingPunct="1"/>
            <a:r>
              <a:rPr lang="en-US" smtClean="0"/>
              <a:t>Displaying Miniatures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524000"/>
            <a:ext cx="4572000" cy="38862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4000" dirty="0" smtClean="0"/>
              <a:t>Open Shelves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4000" dirty="0" smtClean="0"/>
              <a:t>Storage Containers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4000" dirty="0" smtClean="0"/>
              <a:t>Drawers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4000" dirty="0" smtClean="0"/>
              <a:t>Cabinets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066800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Processing the </a:t>
            </a:r>
            <a:r>
              <a:rPr lang="en-US" dirty="0" err="1"/>
              <a:t>Sandtray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Stage 1</a:t>
            </a:r>
          </a:p>
          <a:p>
            <a:pPr marL="0" indent="0">
              <a:buNone/>
            </a:pPr>
            <a:r>
              <a:rPr lang="en-US" sz="4000" dirty="0" smtClean="0"/>
              <a:t>Begin </a:t>
            </a:r>
            <a:r>
              <a:rPr lang="en-US" sz="4000" dirty="0"/>
              <a:t>with a </a:t>
            </a:r>
            <a:r>
              <a:rPr lang="en-US" sz="4000" dirty="0" smtClean="0"/>
              <a:t>Global View</a:t>
            </a:r>
            <a:endParaRPr lang="en-US" sz="4000" dirty="0"/>
          </a:p>
          <a:p>
            <a:pPr lvl="1"/>
            <a:r>
              <a:rPr lang="en-US" sz="3600" dirty="0" smtClean="0"/>
              <a:t>Invite </a:t>
            </a:r>
            <a:r>
              <a:rPr lang="en-US" sz="3600" dirty="0"/>
              <a:t>client to tell you about the </a:t>
            </a:r>
            <a:r>
              <a:rPr lang="en-US" sz="3600" dirty="0" smtClean="0"/>
              <a:t>scene</a:t>
            </a:r>
            <a:endParaRPr lang="en-US" sz="2000" dirty="0"/>
          </a:p>
          <a:p>
            <a:pPr marL="0" indent="0">
              <a:buNone/>
            </a:pPr>
            <a:r>
              <a:rPr lang="en-US" sz="4000" dirty="0" smtClean="0"/>
              <a:t>Use</a:t>
            </a:r>
            <a:r>
              <a:rPr lang="en-US" sz="4000" dirty="0" smtClean="0"/>
              <a:t> Reflective Skills</a:t>
            </a:r>
          </a:p>
          <a:p>
            <a:pPr lvl="1"/>
            <a:r>
              <a:rPr lang="en-US" sz="3600" dirty="0" smtClean="0"/>
              <a:t>Help </a:t>
            </a:r>
            <a:r>
              <a:rPr lang="en-US" sz="3600" dirty="0"/>
              <a:t>client feel understood and </a:t>
            </a:r>
            <a:r>
              <a:rPr lang="en-US" sz="3600" dirty="0" smtClean="0"/>
              <a:t>valued</a:t>
            </a:r>
            <a:endParaRPr lang="en-US" sz="2000" dirty="0" smtClean="0"/>
          </a:p>
          <a:p>
            <a:pPr marL="0" indent="0">
              <a:buNone/>
            </a:pPr>
            <a:r>
              <a:rPr lang="en-US" sz="4000" dirty="0" smtClean="0"/>
              <a:t>Enlarge </a:t>
            </a:r>
            <a:r>
              <a:rPr lang="en-US" sz="4000" dirty="0"/>
              <a:t>the </a:t>
            </a:r>
            <a:r>
              <a:rPr lang="en-US" sz="4000" dirty="0" smtClean="0"/>
              <a:t>Meaning</a:t>
            </a:r>
            <a:endParaRPr lang="en-US" sz="4000" dirty="0"/>
          </a:p>
          <a:p>
            <a:pPr lvl="1"/>
            <a:r>
              <a:rPr lang="en-US" sz="3600" dirty="0" smtClean="0"/>
              <a:t>Tentatively </a:t>
            </a:r>
            <a:r>
              <a:rPr lang="en-US" sz="3600" dirty="0"/>
              <a:t>reflecting </a:t>
            </a:r>
            <a:r>
              <a:rPr lang="en-US" sz="3600" dirty="0" smtClean="0"/>
              <a:t>content </a:t>
            </a:r>
            <a:r>
              <a:rPr lang="en-US" sz="3600" dirty="0"/>
              <a:t>or </a:t>
            </a:r>
            <a:r>
              <a:rPr lang="en-US" sz="3600" dirty="0" smtClean="0"/>
              <a:t>metaphors can facilitate insight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066800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Processing the </a:t>
            </a:r>
            <a:r>
              <a:rPr lang="en-US" dirty="0" err="1"/>
              <a:t>Sandtray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Stage </a:t>
            </a:r>
            <a:r>
              <a:rPr lang="en-US" sz="4000" b="1" dirty="0" smtClean="0"/>
              <a:t>2</a:t>
            </a:r>
          </a:p>
          <a:p>
            <a:pPr marL="0" indent="0">
              <a:buNone/>
            </a:pPr>
            <a:r>
              <a:rPr lang="en-US" sz="4000" dirty="0" smtClean="0"/>
              <a:t>Move to Scenes and Parts</a:t>
            </a:r>
          </a:p>
          <a:p>
            <a:pPr lvl="1"/>
            <a:r>
              <a:rPr lang="en-US" sz="3600" dirty="0" smtClean="0"/>
              <a:t>Gather</a:t>
            </a:r>
            <a:r>
              <a:rPr lang="en-US" sz="3600" dirty="0" smtClean="0"/>
              <a:t> and clarify sections of the tray, foster enlarging of the meaning, increase client insight</a:t>
            </a:r>
          </a:p>
          <a:p>
            <a:pPr lvl="2"/>
            <a:r>
              <a:rPr lang="en-US" sz="2800" dirty="0" smtClean="0"/>
              <a:t>Tell </a:t>
            </a:r>
            <a:r>
              <a:rPr lang="en-US" sz="2800" dirty="0"/>
              <a:t>me more about what is going on </a:t>
            </a:r>
            <a:r>
              <a:rPr lang="en-US" sz="2800" dirty="0" smtClean="0"/>
              <a:t>here</a:t>
            </a:r>
            <a:endParaRPr lang="en-US" sz="3200" dirty="0" smtClean="0"/>
          </a:p>
          <a:p>
            <a:pPr marL="739775" indent="-282575"/>
            <a:r>
              <a:rPr lang="en-US" sz="3600" dirty="0" smtClean="0"/>
              <a:t>Invite </a:t>
            </a:r>
            <a:r>
              <a:rPr lang="en-US" sz="3600" dirty="0"/>
              <a:t>client to discuss specific </a:t>
            </a:r>
            <a:r>
              <a:rPr lang="en-US" sz="3600" dirty="0" smtClean="0"/>
              <a:t>figures.</a:t>
            </a:r>
          </a:p>
          <a:p>
            <a:pPr lvl="2"/>
            <a:r>
              <a:rPr lang="en-US" sz="2800" dirty="0"/>
              <a:t>Tell </a:t>
            </a:r>
            <a:r>
              <a:rPr lang="en-US" sz="2800" dirty="0"/>
              <a:t>me about . . </a:t>
            </a:r>
            <a:r>
              <a:rPr lang="en-US" sz="2800" dirty="0" smtClean="0"/>
              <a:t>.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6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066800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Processing the </a:t>
            </a:r>
            <a:r>
              <a:rPr lang="en-US" dirty="0" err="1"/>
              <a:t>Sandtray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Stage </a:t>
            </a:r>
            <a:r>
              <a:rPr lang="en-US" sz="4000" b="1" dirty="0" smtClean="0"/>
              <a:t>3</a:t>
            </a:r>
          </a:p>
          <a:p>
            <a:pPr marL="0" indent="0">
              <a:buNone/>
            </a:pPr>
            <a:r>
              <a:rPr lang="en-US" sz="4000" dirty="0" smtClean="0"/>
              <a:t>Explore Specific Details</a:t>
            </a:r>
            <a:endParaRPr lang="en-US" sz="4000" dirty="0"/>
          </a:p>
          <a:p>
            <a:pPr lvl="1"/>
            <a:r>
              <a:rPr lang="en-US" sz="3600" dirty="0" smtClean="0"/>
              <a:t>Does </a:t>
            </a:r>
            <a:r>
              <a:rPr lang="en-US" sz="3600" dirty="0"/>
              <a:t>a figure in the scene represent </a:t>
            </a:r>
            <a:r>
              <a:rPr lang="en-US" sz="3600" dirty="0" smtClean="0"/>
              <a:t>you?</a:t>
            </a:r>
            <a:endParaRPr lang="en-US" sz="2000" dirty="0"/>
          </a:p>
          <a:p>
            <a:pPr marL="0" indent="0">
              <a:buNone/>
            </a:pPr>
            <a:r>
              <a:rPr lang="en-US" sz="4000" dirty="0" smtClean="0"/>
              <a:t>Ask Relationship Questions</a:t>
            </a:r>
            <a:endParaRPr lang="en-US" sz="4000" dirty="0"/>
          </a:p>
          <a:p>
            <a:pPr lvl="1"/>
            <a:r>
              <a:rPr lang="en-US" sz="3600" dirty="0" smtClean="0"/>
              <a:t>Who </a:t>
            </a:r>
            <a:r>
              <a:rPr lang="en-US" sz="3600" dirty="0"/>
              <a:t>has the power </a:t>
            </a:r>
            <a:r>
              <a:rPr lang="en-US" sz="3600" dirty="0" smtClean="0"/>
              <a:t>here?</a:t>
            </a:r>
          </a:p>
          <a:p>
            <a:pPr lvl="1"/>
            <a:r>
              <a:rPr lang="en-US" sz="3600" dirty="0" smtClean="0"/>
              <a:t>If </a:t>
            </a:r>
            <a:r>
              <a:rPr lang="en-US" sz="3600" dirty="0"/>
              <a:t>_____ could talk to ______, what would they say?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066800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Processing the </a:t>
            </a:r>
            <a:r>
              <a:rPr lang="en-US" dirty="0" err="1"/>
              <a:t>Sandtray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Stage </a:t>
            </a:r>
            <a:r>
              <a:rPr lang="en-US" sz="4000" b="1" dirty="0" smtClean="0"/>
              <a:t>4</a:t>
            </a:r>
          </a:p>
          <a:p>
            <a:pPr marL="0" indent="0">
              <a:buNone/>
            </a:pPr>
            <a:r>
              <a:rPr lang="en-US" sz="4000" dirty="0" smtClean="0"/>
              <a:t>Close Processing, Empower Client</a:t>
            </a:r>
            <a:endParaRPr lang="en-US" sz="4000" dirty="0"/>
          </a:p>
          <a:p>
            <a:pPr lvl="1"/>
            <a:r>
              <a:rPr lang="en-US" sz="3600" dirty="0" smtClean="0"/>
              <a:t>Establish hope or plans with client</a:t>
            </a:r>
          </a:p>
          <a:p>
            <a:pPr lvl="2"/>
            <a:r>
              <a:rPr lang="en-US" sz="2800" dirty="0" smtClean="0"/>
              <a:t>Is there </a:t>
            </a:r>
            <a:r>
              <a:rPr lang="en-US" sz="2800" dirty="0" smtClean="0"/>
              <a:t>anything you would like to change</a:t>
            </a:r>
            <a:r>
              <a:rPr lang="en-US" sz="2800" dirty="0" smtClean="0"/>
              <a:t>?</a:t>
            </a:r>
          </a:p>
          <a:p>
            <a:pPr lvl="2"/>
            <a:r>
              <a:rPr lang="en-US" sz="2800" dirty="0"/>
              <a:t>What</a:t>
            </a:r>
            <a:r>
              <a:rPr lang="en-US" sz="2800" dirty="0" smtClean="0"/>
              <a:t> is going to happen next?</a:t>
            </a:r>
          </a:p>
          <a:p>
            <a:pPr lvl="2"/>
            <a:r>
              <a:rPr lang="en-US" sz="2800" dirty="0" smtClean="0"/>
              <a:t>How will your world look different in six months?</a:t>
            </a:r>
            <a:endParaRPr lang="en-US" sz="1200" dirty="0"/>
          </a:p>
          <a:p>
            <a:pPr lvl="1"/>
            <a:r>
              <a:rPr lang="en-US" sz="3600" dirty="0"/>
              <a:t>Title </a:t>
            </a:r>
            <a:r>
              <a:rPr lang="en-US" sz="3600" dirty="0" err="1"/>
              <a:t>sandtray</a:t>
            </a:r>
            <a:endParaRPr lang="en-US" sz="3600" dirty="0"/>
          </a:p>
          <a:p>
            <a:pPr lvl="2"/>
            <a:r>
              <a:rPr lang="en-US" sz="2800" dirty="0"/>
              <a:t>Some </a:t>
            </a:r>
            <a:r>
              <a:rPr lang="en-US" sz="2800" dirty="0"/>
              <a:t>people like to name their </a:t>
            </a:r>
            <a:r>
              <a:rPr lang="en-US" sz="2800" dirty="0"/>
              <a:t>worlds, </a:t>
            </a:r>
            <a:r>
              <a:rPr lang="en-US" sz="2800" dirty="0"/>
              <a:t>would you like to name </a:t>
            </a:r>
            <a:r>
              <a:rPr lang="en-US" sz="2800" dirty="0"/>
              <a:t>yours?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Evaluating Organization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/>
          </a:bodyPr>
          <a:lstStyle/>
          <a:p>
            <a:r>
              <a:rPr lang="en-US" sz="4000" dirty="0"/>
              <a:t>Look at the way the miniatures are </a:t>
            </a:r>
            <a:r>
              <a:rPr lang="en-US" sz="4000" dirty="0" smtClean="0"/>
              <a:t>organized</a:t>
            </a:r>
          </a:p>
          <a:p>
            <a:endParaRPr lang="en-US" sz="2400" dirty="0"/>
          </a:p>
          <a:p>
            <a:r>
              <a:rPr lang="en-US" sz="4000" dirty="0" smtClean="0"/>
              <a:t>Look </a:t>
            </a:r>
            <a:r>
              <a:rPr lang="en-US" sz="4000" dirty="0"/>
              <a:t>for “classic” arrangements and mentally note what the arrangement might mean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91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/>
              <a:t>Common Themes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Common </a:t>
            </a:r>
            <a:r>
              <a:rPr lang="en-US" sz="4000" dirty="0" smtClean="0"/>
              <a:t>themes</a:t>
            </a:r>
            <a:r>
              <a:rPr lang="en-US" sz="4000" dirty="0"/>
              <a:t>, physical representation of the client’s inner </a:t>
            </a:r>
            <a:r>
              <a:rPr lang="en-US" sz="4000" dirty="0" smtClean="0"/>
              <a:t>experience, can </a:t>
            </a:r>
            <a:r>
              <a:rPr lang="en-US" sz="4000" dirty="0"/>
              <a:t>be identified through the client’s </a:t>
            </a:r>
            <a:r>
              <a:rPr lang="en-US" sz="4000" dirty="0" err="1" smtClean="0"/>
              <a:t>sandworld</a:t>
            </a:r>
            <a:endParaRPr lang="en-US" sz="4000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66800" y="3368457"/>
            <a:ext cx="6324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800" dirty="0" smtClean="0">
                <a:latin typeface="Century Gothic" pitchFamily="34" charset="0"/>
                <a:cs typeface="Arial" charset="0"/>
              </a:rPr>
              <a:t>Empty World</a:t>
            </a:r>
          </a:p>
          <a:p>
            <a:pPr>
              <a:buFontTx/>
              <a:buChar char="•"/>
            </a:pPr>
            <a:r>
              <a:rPr lang="en-US" sz="2800" dirty="0" smtClean="0">
                <a:latin typeface="Century Gothic" pitchFamily="34" charset="0"/>
                <a:cs typeface="Arial" charset="0"/>
              </a:rPr>
              <a:t>Unpeopled </a:t>
            </a:r>
            <a:r>
              <a:rPr lang="en-US" sz="2800" dirty="0">
                <a:latin typeface="Century Gothic" pitchFamily="34" charset="0"/>
                <a:cs typeface="Arial" charset="0"/>
              </a:rPr>
              <a:t>World</a:t>
            </a:r>
          </a:p>
          <a:p>
            <a:pPr>
              <a:buFontTx/>
              <a:buChar char="•"/>
            </a:pPr>
            <a:r>
              <a:rPr lang="en-US" sz="2800" dirty="0">
                <a:latin typeface="Century Gothic" pitchFamily="34" charset="0"/>
                <a:cs typeface="Arial" charset="0"/>
              </a:rPr>
              <a:t>Closed/Fenced World</a:t>
            </a:r>
          </a:p>
          <a:p>
            <a:pPr>
              <a:buFontTx/>
              <a:buChar char="•"/>
            </a:pPr>
            <a:r>
              <a:rPr lang="en-US" sz="2800" dirty="0">
                <a:latin typeface="Century Gothic" pitchFamily="34" charset="0"/>
                <a:cs typeface="Arial" charset="0"/>
              </a:rPr>
              <a:t>Rigid World</a:t>
            </a:r>
          </a:p>
          <a:p>
            <a:pPr>
              <a:buFontTx/>
              <a:buChar char="•"/>
            </a:pPr>
            <a:r>
              <a:rPr lang="en-US" sz="2800" dirty="0">
                <a:latin typeface="Century Gothic" pitchFamily="34" charset="0"/>
                <a:cs typeface="Arial" charset="0"/>
              </a:rPr>
              <a:t>Disorganized/Chaotic World</a:t>
            </a:r>
          </a:p>
          <a:p>
            <a:pPr>
              <a:buFontTx/>
              <a:buChar char="•"/>
            </a:pPr>
            <a:r>
              <a:rPr lang="en-US" sz="2800" dirty="0">
                <a:latin typeface="Century Gothic" pitchFamily="34" charset="0"/>
                <a:cs typeface="Arial" charset="0"/>
              </a:rPr>
              <a:t>Aggressive World</a:t>
            </a:r>
          </a:p>
          <a:p>
            <a:endParaRPr lang="en-US" sz="2800" dirty="0">
              <a:latin typeface="Century Gothic" pitchFamily="34" charset="0"/>
              <a:cs typeface="Arial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172200" y="5867400"/>
            <a:ext cx="279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cs typeface="Arial" charset="0"/>
              </a:rPr>
              <a:t>(</a:t>
            </a:r>
            <a:r>
              <a:rPr lang="en-US" sz="1600" dirty="0" err="1">
                <a:cs typeface="Arial" charset="0"/>
              </a:rPr>
              <a:t>Homeyer</a:t>
            </a:r>
            <a:r>
              <a:rPr lang="en-US" sz="1600" dirty="0">
                <a:cs typeface="Arial" charset="0"/>
              </a:rPr>
              <a:t> &amp; Sweeney 1998</a:t>
            </a:r>
            <a:r>
              <a:rPr lang="en-US" sz="1600" dirty="0" smtClean="0">
                <a:cs typeface="Arial" charset="0"/>
              </a:rPr>
              <a:t>).</a:t>
            </a:r>
            <a:endParaRPr lang="en-US" sz="1600" dirty="0"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2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is </a:t>
            </a:r>
            <a:r>
              <a:rPr lang="en-US" dirty="0" err="1" smtClean="0"/>
              <a:t>Sandtray</a:t>
            </a:r>
            <a:r>
              <a:rPr lang="en-US" dirty="0" smtClean="0"/>
              <a:t>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3600" dirty="0" err="1" smtClean="0"/>
              <a:t>Sandtray</a:t>
            </a:r>
            <a:r>
              <a:rPr lang="en-US" sz="3600" dirty="0" smtClean="0"/>
              <a:t> </a:t>
            </a:r>
            <a:r>
              <a:rPr lang="en-US" sz="3600" dirty="0" smtClean="0"/>
              <a:t>therapy is an expressive and projective mode of psychotherapy involving the unfolding and processing of intra-and inter-personal issues through the use of specific </a:t>
            </a:r>
            <a:r>
              <a:rPr lang="en-US" sz="3600" dirty="0" err="1" smtClean="0"/>
              <a:t>sandtray</a:t>
            </a:r>
            <a:r>
              <a:rPr lang="en-US" sz="3600" dirty="0" smtClean="0"/>
              <a:t> materials as a nonverbal medium of communication, led by the client(s) and facilitated by a trained therapist.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698"/>
            <a:ext cx="9144000" cy="1371600"/>
          </a:xfrm>
        </p:spPr>
        <p:txBody>
          <a:bodyPr/>
          <a:lstStyle/>
          <a:p>
            <a:pPr algn="ctr"/>
            <a:r>
              <a:rPr lang="en-US" dirty="0"/>
              <a:t>Empty World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2133600"/>
            <a:ext cx="7974013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1/3 or more of tray is empty</a:t>
            </a:r>
          </a:p>
          <a:p>
            <a:pPr lvl="1"/>
            <a:r>
              <a:rPr lang="en-US" sz="3200" dirty="0"/>
              <a:t>World is an unhappy, empty </a:t>
            </a:r>
            <a:r>
              <a:rPr lang="en-US" sz="3200" dirty="0" smtClean="0"/>
              <a:t>place</a:t>
            </a:r>
          </a:p>
          <a:p>
            <a:pPr lvl="1"/>
            <a:r>
              <a:rPr lang="en-US" sz="3200" dirty="0" smtClean="0"/>
              <a:t>Dearth </a:t>
            </a:r>
            <a:r>
              <a:rPr lang="en-US" sz="3200" dirty="0"/>
              <a:t>of ideas, rejection, </a:t>
            </a:r>
            <a:r>
              <a:rPr lang="en-US" sz="3200" dirty="0" smtClean="0"/>
              <a:t>escape</a:t>
            </a:r>
          </a:p>
          <a:p>
            <a:pPr lvl="1"/>
            <a:r>
              <a:rPr lang="en-US" sz="3200" dirty="0" smtClean="0"/>
              <a:t>Mental </a:t>
            </a:r>
            <a:r>
              <a:rPr lang="en-US" sz="3200" dirty="0"/>
              <a:t>resources are deficient - depressed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096000" y="6324600"/>
            <a:ext cx="279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cs typeface="Arial" charset="0"/>
              </a:rPr>
              <a:t>(Homeyer &amp; Sweeney 1998).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5679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en-US" dirty="0"/>
              <a:t>Unpeopled World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 men, women, or children</a:t>
            </a:r>
          </a:p>
          <a:p>
            <a:pPr lvl="1"/>
            <a:r>
              <a:rPr lang="en-US" sz="3200" dirty="0"/>
              <a:t>Wish for </a:t>
            </a:r>
            <a:r>
              <a:rPr lang="en-US" sz="3200" dirty="0" smtClean="0"/>
              <a:t>escape</a:t>
            </a:r>
          </a:p>
          <a:p>
            <a:pPr lvl="1"/>
            <a:r>
              <a:rPr lang="en-US" sz="3200" dirty="0" smtClean="0"/>
              <a:t>Hostile </a:t>
            </a:r>
            <a:r>
              <a:rPr lang="en-US" sz="3200" dirty="0"/>
              <a:t>feelings toward </a:t>
            </a:r>
            <a:r>
              <a:rPr lang="en-US" sz="3200" dirty="0" smtClean="0"/>
              <a:t>people</a:t>
            </a:r>
          </a:p>
          <a:p>
            <a:pPr lvl="1"/>
            <a:r>
              <a:rPr lang="en-US" sz="3200" dirty="0" smtClean="0"/>
              <a:t>Especially </a:t>
            </a:r>
            <a:r>
              <a:rPr lang="en-US" sz="3200" dirty="0"/>
              <a:t>true with the exclusive use of soldiers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6172200"/>
            <a:ext cx="279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cs typeface="Arial" charset="0"/>
              </a:rPr>
              <a:t>(Homeyer &amp; Sweeney 1998).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472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762000"/>
          </a:xfrm>
        </p:spPr>
        <p:txBody>
          <a:bodyPr/>
          <a:lstStyle/>
          <a:p>
            <a:pPr algn="ctr"/>
            <a:r>
              <a:rPr lang="en-US" dirty="0"/>
              <a:t>Closed/Fenced World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389731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000" dirty="0"/>
              <a:t>Use of fences or other dividers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Self-protective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Closing </a:t>
            </a:r>
            <a:r>
              <a:rPr lang="en-US" sz="3200" dirty="0"/>
              <a:t>self off from </a:t>
            </a:r>
            <a:r>
              <a:rPr lang="en-US" sz="3200" dirty="0" smtClean="0"/>
              <a:t>others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Closing </a:t>
            </a:r>
            <a:r>
              <a:rPr lang="en-US" sz="3200" dirty="0"/>
              <a:t>dangers </a:t>
            </a:r>
            <a:r>
              <a:rPr lang="en-US" sz="3200" dirty="0" smtClean="0"/>
              <a:t>out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Fear </a:t>
            </a:r>
            <a:r>
              <a:rPr lang="en-US" sz="3200" dirty="0"/>
              <a:t>of own inner impulses, need for external control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943600" y="6172200"/>
            <a:ext cx="3021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cs typeface="Arial" charset="0"/>
              </a:rPr>
              <a:t>(</a:t>
            </a:r>
            <a:r>
              <a:rPr lang="en-US" sz="1600" dirty="0" err="1">
                <a:cs typeface="Arial" charset="0"/>
              </a:rPr>
              <a:t>Homeyer</a:t>
            </a:r>
            <a:r>
              <a:rPr lang="en-US" sz="1600" dirty="0">
                <a:cs typeface="Arial" charset="0"/>
              </a:rPr>
              <a:t> &amp; Sweeney 1998).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770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Rigid World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696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Rows of items (particularly over-exaggerated uniformity)</a:t>
            </a:r>
          </a:p>
          <a:p>
            <a:pPr lvl="1"/>
            <a:r>
              <a:rPr lang="en-US" sz="3200" dirty="0" smtClean="0"/>
              <a:t>Perfectionist</a:t>
            </a:r>
          </a:p>
          <a:p>
            <a:pPr lvl="1"/>
            <a:r>
              <a:rPr lang="en-US" sz="3200" dirty="0" smtClean="0"/>
              <a:t>Attempt </a:t>
            </a:r>
            <a:r>
              <a:rPr lang="en-US" sz="3200" dirty="0"/>
              <a:t>to create </a:t>
            </a:r>
            <a:r>
              <a:rPr lang="en-US" sz="3200" dirty="0" smtClean="0"/>
              <a:t>order</a:t>
            </a:r>
          </a:p>
          <a:p>
            <a:pPr lvl="1"/>
            <a:r>
              <a:rPr lang="en-US" sz="3200" dirty="0" smtClean="0"/>
              <a:t>Need </a:t>
            </a:r>
            <a:r>
              <a:rPr lang="en-US" sz="3200" dirty="0"/>
              <a:t>for </a:t>
            </a:r>
            <a:r>
              <a:rPr lang="en-US" sz="3200" dirty="0" smtClean="0"/>
              <a:t>self-control</a:t>
            </a:r>
          </a:p>
          <a:p>
            <a:pPr lvl="1"/>
            <a:r>
              <a:rPr lang="en-US" sz="3200" dirty="0" smtClean="0"/>
              <a:t>Emotional </a:t>
            </a:r>
            <a:r>
              <a:rPr lang="en-US" sz="3200" dirty="0"/>
              <a:t>rigidity, repression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0" y="6096000"/>
            <a:ext cx="279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cs typeface="Arial" charset="0"/>
              </a:rPr>
              <a:t>(Homeyer &amp; Sweeney 1998).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Resources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8991600" cy="5257800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Sandplay</a:t>
            </a:r>
            <a:r>
              <a:rPr lang="en-US" sz="4000" dirty="0" smtClean="0"/>
              <a:t> Therapists of America (STA</a:t>
            </a:r>
            <a:r>
              <a:rPr lang="en-US" sz="4000" dirty="0" smtClean="0"/>
              <a:t>)</a:t>
            </a:r>
            <a:r>
              <a:rPr lang="en-US" dirty="0" smtClean="0"/>
              <a:t>	www.sandplayusa.org</a:t>
            </a:r>
            <a:endParaRPr lang="en-US" dirty="0" smtClean="0"/>
          </a:p>
          <a:p>
            <a:pPr eaLnBrk="1" hangingPunct="1"/>
            <a:r>
              <a:rPr lang="en-US" sz="4000" dirty="0" err="1" smtClean="0"/>
              <a:t>Sandtray</a:t>
            </a:r>
            <a:r>
              <a:rPr lang="en-US" sz="4000" dirty="0" smtClean="0"/>
              <a:t> </a:t>
            </a:r>
            <a:r>
              <a:rPr lang="en-US" sz="4000" dirty="0" smtClean="0"/>
              <a:t>Training</a:t>
            </a:r>
            <a:r>
              <a:rPr lang="en-US" dirty="0" smtClean="0"/>
              <a:t>	http</a:t>
            </a:r>
            <a:r>
              <a:rPr lang="en-US" dirty="0" smtClean="0"/>
              <a:t>://www.sandtraytraining.com</a:t>
            </a:r>
          </a:p>
          <a:p>
            <a:pPr eaLnBrk="1" hangingPunct="1"/>
            <a:r>
              <a:rPr lang="en-US" sz="4000" dirty="0" err="1" smtClean="0"/>
              <a:t>Sandtray</a:t>
            </a:r>
            <a:r>
              <a:rPr lang="en-US" sz="4000" dirty="0" smtClean="0"/>
              <a:t> </a:t>
            </a:r>
            <a:r>
              <a:rPr lang="en-US" sz="4000" dirty="0" smtClean="0"/>
              <a:t>Network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www.sandtray.org </a:t>
            </a:r>
            <a:endParaRPr lang="en-US" dirty="0" smtClean="0"/>
          </a:p>
          <a:p>
            <a:pPr eaLnBrk="1" hangingPunct="1"/>
            <a:r>
              <a:rPr lang="en-US" sz="4000" dirty="0" err="1" smtClean="0"/>
              <a:t>Visionquest</a:t>
            </a:r>
            <a:endParaRPr lang="en-US" sz="4000" dirty="0" smtClean="0"/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www.vision-quest.us/vqisr/index.htm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Armstrong, S. A. (2008). </a:t>
            </a:r>
            <a:r>
              <a:rPr lang="en-US" sz="2800" i="1" dirty="0" err="1" smtClean="0"/>
              <a:t>Sandtray</a:t>
            </a:r>
            <a:r>
              <a:rPr lang="en-US" sz="2800" i="1" dirty="0" smtClean="0"/>
              <a:t> therapy: A humanistic approach.</a:t>
            </a:r>
            <a:r>
              <a:rPr lang="en-US" sz="2800" dirty="0" smtClean="0"/>
              <a:t> Dallas, TX: Ludic Press</a:t>
            </a:r>
            <a:endParaRPr lang="en-US" sz="2800" dirty="0" smtClean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err="1" smtClean="0"/>
              <a:t>Boik</a:t>
            </a:r>
            <a:r>
              <a:rPr lang="en-US" sz="2800" dirty="0" smtClean="0"/>
              <a:t>, B. L., &amp; Goodwin, E. A. (2000).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Sandplay</a:t>
            </a:r>
            <a:r>
              <a:rPr lang="en-US" sz="2800" i="1" dirty="0" smtClean="0"/>
              <a:t> therapy: A step-by-step manual for psychotherapists of diverse orientations</a:t>
            </a:r>
            <a:r>
              <a:rPr lang="en-US" sz="2800" dirty="0" smtClean="0"/>
              <a:t>. New </a:t>
            </a:r>
            <a:r>
              <a:rPr lang="en-US" sz="2800" dirty="0" smtClean="0"/>
              <a:t>York, NY: Norton.</a:t>
            </a:r>
            <a:endParaRPr lang="en-US" sz="2800" dirty="0" smtClean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err="1" smtClean="0"/>
              <a:t>Bradway</a:t>
            </a:r>
            <a:r>
              <a:rPr lang="en-US" sz="2800" dirty="0" smtClean="0"/>
              <a:t>, K., &amp; </a:t>
            </a:r>
            <a:r>
              <a:rPr lang="en-US" sz="2800" dirty="0" err="1" smtClean="0"/>
              <a:t>McCoard</a:t>
            </a:r>
            <a:r>
              <a:rPr lang="en-US" sz="2800" dirty="0" smtClean="0"/>
              <a:t>, B. (1997). </a:t>
            </a:r>
            <a:r>
              <a:rPr lang="en-US" sz="2800" i="1" dirty="0" err="1" smtClean="0"/>
              <a:t>Sandplay</a:t>
            </a:r>
            <a:r>
              <a:rPr lang="en-US" sz="2800" i="1" dirty="0" smtClean="0"/>
              <a:t> – Silent workshop of the psyche</a:t>
            </a:r>
            <a:r>
              <a:rPr lang="en-US" sz="2800" dirty="0" smtClean="0"/>
              <a:t>. New </a:t>
            </a:r>
            <a:r>
              <a:rPr lang="en-US" sz="2800" dirty="0" smtClean="0"/>
              <a:t>York, NY: </a:t>
            </a:r>
            <a:r>
              <a:rPr lang="en-US" sz="2800" dirty="0" smtClean="0"/>
              <a:t>Brunner-</a:t>
            </a:r>
            <a:r>
              <a:rPr lang="en-US" sz="2800" dirty="0" err="1" smtClean="0"/>
              <a:t>Routledge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Carey, L. J. (1999). </a:t>
            </a:r>
            <a:r>
              <a:rPr lang="en-US" sz="2800" i="1" dirty="0" err="1" smtClean="0"/>
              <a:t>Sandplay</a:t>
            </a:r>
            <a:r>
              <a:rPr lang="en-US" sz="2800" i="1" dirty="0" smtClean="0"/>
              <a:t> therapy with children and families</a:t>
            </a:r>
            <a:r>
              <a:rPr lang="en-US" sz="2800" dirty="0" smtClean="0"/>
              <a:t>. Northvale, NJ: Jason Aronson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err="1" smtClean="0"/>
              <a:t>Homeyer</a:t>
            </a:r>
            <a:r>
              <a:rPr lang="en-US" sz="2800" dirty="0"/>
              <a:t>, L. E., &amp; Sweeney, D. S. (1998). </a:t>
            </a:r>
            <a:r>
              <a:rPr lang="en-US" sz="2800" i="1" dirty="0" err="1"/>
              <a:t>Sandtray</a:t>
            </a:r>
            <a:r>
              <a:rPr lang="en-US" sz="2800" i="1" dirty="0"/>
              <a:t>: A practical </a:t>
            </a:r>
            <a:r>
              <a:rPr lang="en-US" sz="2800" i="1" dirty="0" smtClean="0"/>
              <a:t>manual </a:t>
            </a:r>
            <a:r>
              <a:rPr lang="en-US" sz="2800" dirty="0" smtClean="0"/>
              <a:t>(2nd ed.). New York, NY: </a:t>
            </a:r>
            <a:r>
              <a:rPr lang="en-US" sz="2800" dirty="0" err="1" smtClean="0"/>
              <a:t>Routledge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6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54864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Thank You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8534400" cy="38862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Charles Myers</a:t>
            </a:r>
          </a:p>
          <a:p>
            <a:pPr lvl="1"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CEMyers@niu.edu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Northern Illinois University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Dept.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Counseling, Adult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&amp;Higher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Education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Gabel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Hall 200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DeKalb, IL 6015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(815)753-7501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History of </a:t>
            </a:r>
            <a:r>
              <a:rPr lang="en-US" dirty="0" err="1" smtClean="0"/>
              <a:t>Sandtray</a:t>
            </a:r>
            <a:endParaRPr lang="en-US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610600" cy="5181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1920’s – Margaret </a:t>
            </a:r>
            <a:r>
              <a:rPr lang="en-US" sz="4000" dirty="0" err="1" smtClean="0"/>
              <a:t>Lowenfeld</a:t>
            </a:r>
            <a:r>
              <a:rPr lang="en-US" sz="4000" dirty="0" smtClean="0"/>
              <a:t> first developed the use of the </a:t>
            </a:r>
            <a:r>
              <a:rPr lang="en-US" sz="4000" dirty="0" err="1" smtClean="0"/>
              <a:t>sandtray</a:t>
            </a:r>
            <a:r>
              <a:rPr lang="en-US" sz="4000" dirty="0" smtClean="0"/>
              <a:t> and miniatures after reading H.G. Well’s (1911) book “Floor Games</a:t>
            </a:r>
            <a:r>
              <a:rPr lang="en-US" sz="4000" dirty="0" smtClean="0"/>
              <a:t>.”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4000" dirty="0" smtClean="0"/>
              <a:t>1950’s –Dora </a:t>
            </a:r>
            <a:r>
              <a:rPr lang="en-US" sz="4000" dirty="0" err="1" smtClean="0"/>
              <a:t>Kalff</a:t>
            </a:r>
            <a:r>
              <a:rPr lang="en-US" sz="4000" dirty="0" smtClean="0"/>
              <a:t>, a Swiss Jungian Analyst, expanded and popularized the use of </a:t>
            </a:r>
            <a:r>
              <a:rPr lang="en-US" sz="4000" dirty="0" err="1" smtClean="0"/>
              <a:t>sandtray</a:t>
            </a:r>
            <a:r>
              <a:rPr lang="en-US" sz="4000" dirty="0" smtClean="0"/>
              <a:t> in her work with children.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Who can use </a:t>
            </a:r>
            <a:r>
              <a:rPr lang="en-US" dirty="0" err="1" smtClean="0"/>
              <a:t>Sandtray</a:t>
            </a:r>
            <a:r>
              <a:rPr lang="en-US" dirty="0" smtClean="0"/>
              <a:t>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447800"/>
            <a:ext cx="40386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Children</a:t>
            </a:r>
          </a:p>
          <a:p>
            <a:pPr eaLnBrk="1" hangingPunct="1"/>
            <a:r>
              <a:rPr lang="en-US" sz="4000" dirty="0" smtClean="0"/>
              <a:t>Adults</a:t>
            </a:r>
          </a:p>
          <a:p>
            <a:pPr eaLnBrk="1" hangingPunct="1"/>
            <a:r>
              <a:rPr lang="en-US" sz="4000" dirty="0" smtClean="0"/>
              <a:t>Couples</a:t>
            </a:r>
          </a:p>
          <a:p>
            <a:pPr eaLnBrk="1" hangingPunct="1"/>
            <a:r>
              <a:rPr lang="en-US" sz="4000" dirty="0" smtClean="0"/>
              <a:t>Families</a:t>
            </a:r>
          </a:p>
          <a:p>
            <a:pPr eaLnBrk="1" hangingPunct="1"/>
            <a:r>
              <a:rPr lang="en-US" sz="4000" dirty="0" smtClean="0"/>
              <a:t>Trauma Victims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can </a:t>
            </a:r>
            <a:r>
              <a:rPr lang="en-US" dirty="0" err="1" smtClean="0"/>
              <a:t>Sandtray</a:t>
            </a:r>
            <a:r>
              <a:rPr lang="en-US" dirty="0" smtClean="0"/>
              <a:t> be used for?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371600"/>
            <a:ext cx="37338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Behavioral</a:t>
            </a:r>
          </a:p>
          <a:p>
            <a:pPr eaLnBrk="1" hangingPunct="1"/>
            <a:r>
              <a:rPr lang="en-US" sz="4000" dirty="0" smtClean="0"/>
              <a:t>Emotional</a:t>
            </a:r>
          </a:p>
          <a:p>
            <a:pPr eaLnBrk="1" hangingPunct="1"/>
            <a:r>
              <a:rPr lang="en-US" sz="4000" dirty="0" smtClean="0"/>
              <a:t>Social</a:t>
            </a:r>
          </a:p>
          <a:p>
            <a:pPr eaLnBrk="1" hangingPunct="1"/>
            <a:r>
              <a:rPr lang="en-US" sz="4000" dirty="0" smtClean="0"/>
              <a:t>Adjustment</a:t>
            </a:r>
          </a:p>
          <a:p>
            <a:pPr eaLnBrk="1" hangingPunct="1"/>
            <a:r>
              <a:rPr lang="en-US" sz="4000" dirty="0" smtClean="0"/>
              <a:t>Abuse </a:t>
            </a:r>
            <a:endParaRPr lang="en-US" sz="3600" dirty="0" smtClean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62475" y="5362575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Homeyer</a:t>
            </a:r>
            <a:r>
              <a:rPr lang="en-US" sz="1200" dirty="0"/>
              <a:t> &amp; Sweeney, 1998)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Advantages of </a:t>
            </a:r>
            <a:r>
              <a:rPr lang="en-US" dirty="0" err="1" smtClean="0"/>
              <a:t>Sandtray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410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Gives expression to </a:t>
            </a:r>
            <a:r>
              <a:rPr lang="en-US" sz="3600" dirty="0" err="1" smtClean="0"/>
              <a:t>nonverbalized</a:t>
            </a:r>
            <a:r>
              <a:rPr lang="en-US" sz="3600" dirty="0" smtClean="0"/>
              <a:t> emotional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Has a unique kinesthetic quality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Serves to create a therapeutic distance for clients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Creates a safe place for abreaction to occur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Naturally provides boundaries and limits, which promote safety for the client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Creates a place for the child client or family to experience </a:t>
            </a:r>
            <a:r>
              <a:rPr lang="en-US" sz="3600" dirty="0" smtClean="0"/>
              <a:t>control</a:t>
            </a:r>
            <a:endParaRPr lang="en-US" sz="2800" dirty="0" smtClean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705599" y="6276975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Homeyer</a:t>
            </a:r>
            <a:r>
              <a:rPr lang="en-US" sz="1200" dirty="0"/>
              <a:t> &amp; Sweeney, 1998)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Advantages of </a:t>
            </a:r>
            <a:r>
              <a:rPr lang="en-US" dirty="0" err="1" smtClean="0"/>
              <a:t>Sandtray</a:t>
            </a:r>
            <a:endParaRPr lang="en-US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Provides a unique setting for the emergence of therapeutic metaphors</a:t>
            </a:r>
          </a:p>
          <a:p>
            <a:pPr eaLnBrk="1" hangingPunct="1"/>
            <a:r>
              <a:rPr lang="en-US" sz="3600" dirty="0" smtClean="0"/>
              <a:t>Is effective in overcoming client resistance</a:t>
            </a:r>
          </a:p>
          <a:p>
            <a:pPr eaLnBrk="1" hangingPunct="1"/>
            <a:r>
              <a:rPr lang="en-US" sz="3600" dirty="0" smtClean="0"/>
              <a:t>Provides a needed and effective communication medium for the client with poor verbal skills</a:t>
            </a:r>
          </a:p>
          <a:p>
            <a:pPr eaLnBrk="1" hangingPunct="1"/>
            <a:r>
              <a:rPr lang="en-US" sz="3600" dirty="0" smtClean="0"/>
              <a:t>Cuts through verbalization used as a defense</a:t>
            </a:r>
          </a:p>
          <a:p>
            <a:pPr eaLnBrk="1" hangingPunct="1"/>
            <a:r>
              <a:rPr lang="en-US" sz="3600" dirty="0" smtClean="0"/>
              <a:t>Effectively addresses the challenge of </a:t>
            </a:r>
            <a:r>
              <a:rPr lang="en-US" sz="3600" dirty="0" smtClean="0"/>
              <a:t>transference</a:t>
            </a:r>
            <a:endParaRPr lang="en-US" sz="3600" dirty="0" smtClean="0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804497" y="6019800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Homeyer</a:t>
            </a:r>
            <a:r>
              <a:rPr lang="en-US" sz="1200" dirty="0"/>
              <a:t> &amp; Sweeney, 1998)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Role of </a:t>
            </a:r>
            <a:r>
              <a:rPr lang="en-US" dirty="0" err="1" smtClean="0"/>
              <a:t>Sandtray</a:t>
            </a:r>
            <a:r>
              <a:rPr lang="en-US" dirty="0" smtClean="0"/>
              <a:t> Therapist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56059"/>
            <a:ext cx="74676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Be Witness to the </a:t>
            </a:r>
            <a:r>
              <a:rPr lang="en-US" sz="4000" dirty="0" smtClean="0"/>
              <a:t>Client’s </a:t>
            </a:r>
            <a:r>
              <a:rPr lang="en-US" sz="4000" dirty="0" smtClean="0"/>
              <a:t>World</a:t>
            </a:r>
          </a:p>
          <a:p>
            <a:pPr eaLnBrk="1" hangingPunct="1"/>
            <a:r>
              <a:rPr lang="en-US" sz="4000" dirty="0" smtClean="0"/>
              <a:t>Provide Free &amp; Protected Space</a:t>
            </a:r>
          </a:p>
          <a:p>
            <a:pPr eaLnBrk="1" hangingPunct="1"/>
            <a:r>
              <a:rPr lang="en-US" sz="4000" dirty="0" smtClean="0"/>
              <a:t>Honor Process &amp; Product</a:t>
            </a:r>
          </a:p>
          <a:p>
            <a:pPr eaLnBrk="1" hangingPunct="1"/>
            <a:r>
              <a:rPr lang="en-US" sz="4000" dirty="0" smtClean="0"/>
              <a:t>Observe the process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400800" y="3886200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Homeyer</a:t>
            </a:r>
            <a:r>
              <a:rPr lang="en-US" sz="1200" dirty="0"/>
              <a:t> &amp; Sweeney, 1998)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</a:t>
            </a:r>
            <a:r>
              <a:rPr lang="en-US" dirty="0" err="1" smtClean="0"/>
              <a:t>Sandtray</a:t>
            </a:r>
            <a:endParaRPr lang="en-US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Standard Size – 30” X 20” X </a:t>
            </a:r>
            <a:r>
              <a:rPr lang="en-US" sz="3600" dirty="0" smtClean="0"/>
              <a:t>3”</a:t>
            </a:r>
          </a:p>
          <a:p>
            <a:pPr lvl="1" eaLnBrk="1" hangingPunct="1"/>
            <a:r>
              <a:rPr lang="en-US" sz="3200" dirty="0"/>
              <a:t>Client should be able to see the entire world at one glance</a:t>
            </a:r>
          </a:p>
          <a:p>
            <a:pPr lvl="1" eaLnBrk="1" hangingPunct="1"/>
            <a:r>
              <a:rPr lang="en-US" sz="3200" dirty="0"/>
              <a:t>Limited safe space</a:t>
            </a:r>
          </a:p>
          <a:p>
            <a:pPr eaLnBrk="1" hangingPunct="1"/>
            <a:r>
              <a:rPr lang="en-US" sz="3600" dirty="0" smtClean="0"/>
              <a:t>At Waist Height</a:t>
            </a:r>
          </a:p>
          <a:p>
            <a:pPr eaLnBrk="1" hangingPunct="1"/>
            <a:r>
              <a:rPr lang="en-US" sz="3600" dirty="0" smtClean="0"/>
              <a:t>Blue Inside</a:t>
            </a:r>
          </a:p>
          <a:p>
            <a:pPr lvl="1" eaLnBrk="1" hangingPunct="1"/>
            <a:r>
              <a:rPr lang="en-US" sz="3200" dirty="0" smtClean="0"/>
              <a:t>Can simulate the sky and water</a:t>
            </a:r>
          </a:p>
          <a:p>
            <a:pPr eaLnBrk="1" hangingPunct="1"/>
            <a:r>
              <a:rPr lang="en-US" sz="3600" dirty="0" smtClean="0"/>
              <a:t>Water Tray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6696075" y="6200775"/>
            <a:ext cx="214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Homeyer</a:t>
            </a:r>
            <a:r>
              <a:rPr lang="en-US" sz="1200" dirty="0"/>
              <a:t> &amp; Sweeney, 1998)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Myers, C. E. (2013). CCPA.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1375</Words>
  <Application>Microsoft Office PowerPoint</Application>
  <PresentationFormat>On-screen Show (4:3)</PresentationFormat>
  <Paragraphs>206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Bridges in the Sand: Using Sandtray Therapy to Connect  the Abstract to the Concrete</vt:lpstr>
      <vt:lpstr>What is Sandtray?</vt:lpstr>
      <vt:lpstr>History of Sandtray</vt:lpstr>
      <vt:lpstr>Who can use Sandtray?</vt:lpstr>
      <vt:lpstr>What can Sandtray be used for?</vt:lpstr>
      <vt:lpstr>Advantages of Sandtray</vt:lpstr>
      <vt:lpstr>Advantages of Sandtray</vt:lpstr>
      <vt:lpstr>Role of Sandtray Therapist</vt:lpstr>
      <vt:lpstr>The Sandtray</vt:lpstr>
      <vt:lpstr>Miniatures</vt:lpstr>
      <vt:lpstr>Miniatures</vt:lpstr>
      <vt:lpstr>Obtaining Miniatures</vt:lpstr>
      <vt:lpstr>Displaying Miniatures</vt:lpstr>
      <vt:lpstr>Processing the Sandtray</vt:lpstr>
      <vt:lpstr>Processing the Sandtray</vt:lpstr>
      <vt:lpstr>Processing the Sandtray</vt:lpstr>
      <vt:lpstr>Processing the Sandtray</vt:lpstr>
      <vt:lpstr>Evaluating Organization</vt:lpstr>
      <vt:lpstr>Common Themes</vt:lpstr>
      <vt:lpstr>Empty World</vt:lpstr>
      <vt:lpstr>Unpeopled World</vt:lpstr>
      <vt:lpstr>Closed/Fenced World</vt:lpstr>
      <vt:lpstr>Rigid World</vt:lpstr>
      <vt:lpstr>Resources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Sandtray Play Therapy               Florida Association for Play Therapy   St. Peters burg, FL    March 3, 2005</dc:title>
  <dc:creator>Charles Myers</dc:creator>
  <cp:lastModifiedBy>A1564232</cp:lastModifiedBy>
  <cp:revision>117</cp:revision>
  <cp:lastPrinted>1601-01-01T00:00:00Z</cp:lastPrinted>
  <dcterms:created xsi:type="dcterms:W3CDTF">2005-03-03T13:47:02Z</dcterms:created>
  <dcterms:modified xsi:type="dcterms:W3CDTF">2013-05-09T00:29:50Z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TC010902981033</vt:lpwstr>
  </property>
</Properties>
</file>