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5" r:id="rId3"/>
    <p:sldId id="306" r:id="rId4"/>
    <p:sldId id="303" r:id="rId5"/>
    <p:sldId id="262" r:id="rId6"/>
    <p:sldId id="264" r:id="rId7"/>
    <p:sldId id="309" r:id="rId8"/>
    <p:sldId id="310" r:id="rId9"/>
    <p:sldId id="285" r:id="rId10"/>
    <p:sldId id="283" r:id="rId11"/>
    <p:sldId id="347" r:id="rId12"/>
    <p:sldId id="346" r:id="rId13"/>
    <p:sldId id="286" r:id="rId14"/>
    <p:sldId id="317" r:id="rId15"/>
    <p:sldId id="348" r:id="rId16"/>
    <p:sldId id="320" r:id="rId17"/>
    <p:sldId id="321" r:id="rId18"/>
    <p:sldId id="349" r:id="rId19"/>
    <p:sldId id="350" r:id="rId20"/>
    <p:sldId id="330" r:id="rId21"/>
    <p:sldId id="297" r:id="rId22"/>
    <p:sldId id="343" r:id="rId23"/>
    <p:sldId id="275" r:id="rId24"/>
    <p:sldId id="351" r:id="rId25"/>
    <p:sldId id="278" r:id="rId26"/>
    <p:sldId id="354" r:id="rId27"/>
    <p:sldId id="281" r:id="rId28"/>
    <p:sldId id="35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CCFF"/>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79" autoAdjust="0"/>
  </p:normalViewPr>
  <p:slideViewPr>
    <p:cSldViewPr>
      <p:cViewPr varScale="1">
        <p:scale>
          <a:sx n="48" d="100"/>
          <a:sy n="48" d="100"/>
        </p:scale>
        <p:origin x="-5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D0DA2-4FA7-4FF7-B5C5-929C6545C7F9}" type="datetimeFigureOut">
              <a:rPr lang="en-US" smtClean="0"/>
              <a:pPr/>
              <a:t>4/20/2013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73BFB-6DBF-4EF3-845F-D751817AEF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Research </a:t>
            </a:r>
            <a:r>
              <a:rPr lang="en-US" sz="1200" kern="1200" dirty="0" smtClean="0">
                <a:solidFill>
                  <a:schemeClr val="tx1"/>
                </a:solidFill>
                <a:latin typeface="+mn-lt"/>
                <a:ea typeface="+mn-ea"/>
                <a:cs typeface="+mn-cs"/>
              </a:rPr>
              <a:t>supports the use of non-dialogic activities to explore sensitive topics in counselling, with clients enhancing their personal reflections and integrating their experiences through expressive modalities.  Furthermore, counsellors and clients engaged in arts-based exploration of sensitive topics report relief from some of the psychological pressure of participating in a sensitive discussion.  Despite the benefits of expressive techniques, some practitioners have difficulty introducing and integrating art-based interventions in-session. This interactive presentation and workshop will introduce theoretical foundations and evidence on the effectiveness of expressive techniques in exploring sensitive topic areas such as sexuality, harassment, and violence. Session attendees will have the opportunity to review case examples, navigate language introducing alternate techniques to clients and participate in individual and group practice activities including mapping, letter writing, and drawing, taking away practical tools to integrate into their own reflective practice or counselling setting. (75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0"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endParaRPr lang="en-US" i="0" baseline="0" dirty="0" smtClean="0"/>
          </a:p>
        </p:txBody>
      </p:sp>
      <p:sp>
        <p:nvSpPr>
          <p:cNvPr id="4" name="Slide Number Placeholder 3"/>
          <p:cNvSpPr>
            <a:spLocks noGrp="1"/>
          </p:cNvSpPr>
          <p:nvPr>
            <p:ph type="sldNum" sz="quarter" idx="10"/>
          </p:nvPr>
        </p:nvSpPr>
        <p:spPr/>
        <p:txBody>
          <a:bodyPr/>
          <a:lstStyle/>
          <a:p>
            <a:fld id="{48D73BFB-6DBF-4EF3-845F-D751817AEF1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a:p>
            <a:endParaRPr lang="en-US" i="0" baseline="0" dirty="0" smtClean="0"/>
          </a:p>
        </p:txBody>
      </p:sp>
      <p:sp>
        <p:nvSpPr>
          <p:cNvPr id="4" name="Slide Number Placeholder 3"/>
          <p:cNvSpPr>
            <a:spLocks noGrp="1"/>
          </p:cNvSpPr>
          <p:nvPr>
            <p:ph type="sldNum" sz="quarter" idx="10"/>
          </p:nvPr>
        </p:nvSpPr>
        <p:spPr/>
        <p:txBody>
          <a:bodyPr/>
          <a:lstStyle/>
          <a:p>
            <a:fld id="{48D73BFB-6DBF-4EF3-845F-D751817AEF1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73BFB-6DBF-4EF3-845F-D751817AEF1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baseline="0" dirty="0" smtClean="0"/>
          </a:p>
        </p:txBody>
      </p:sp>
      <p:sp>
        <p:nvSpPr>
          <p:cNvPr id="4" name="Slide Number Placeholder 3"/>
          <p:cNvSpPr>
            <a:spLocks noGrp="1"/>
          </p:cNvSpPr>
          <p:nvPr>
            <p:ph type="sldNum" sz="quarter" idx="10"/>
          </p:nvPr>
        </p:nvSpPr>
        <p:spPr/>
        <p:txBody>
          <a:bodyPr/>
          <a:lstStyle/>
          <a:p>
            <a:fld id="{48D73BFB-6DBF-4EF3-845F-D751817AEF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D73BFB-6DBF-4EF3-845F-D751817AEF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8D73BFB-6DBF-4EF3-845F-D751817AEF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48D73BFB-6DBF-4EF3-845F-D751817AEF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6143E-77CB-4302-81BD-BD7137B5E63A}" type="datetimeFigureOut">
              <a:rPr lang="en-US" smtClean="0"/>
              <a:pPr/>
              <a:t>4/20/2013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6143E-77CB-4302-81BD-BD7137B5E63A}" type="datetimeFigureOut">
              <a:rPr lang="en-US" smtClean="0"/>
              <a:pPr/>
              <a:t>4/20/2013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6143E-77CB-4302-81BD-BD7137B5E63A}" type="datetimeFigureOut">
              <a:rPr lang="en-US" smtClean="0"/>
              <a:pPr/>
              <a:t>4/20/2013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6143E-77CB-4302-81BD-BD7137B5E63A}" type="datetimeFigureOut">
              <a:rPr lang="en-US" smtClean="0"/>
              <a:pPr/>
              <a:t>4/20/2013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6143E-77CB-4302-81BD-BD7137B5E63A}" type="datetimeFigureOut">
              <a:rPr lang="en-US" smtClean="0"/>
              <a:pPr/>
              <a:t>4/20/2013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6143E-77CB-4302-81BD-BD7137B5E63A}" type="datetimeFigureOut">
              <a:rPr lang="en-US" smtClean="0"/>
              <a:pPr/>
              <a:t>4/20/2013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6143E-77CB-4302-81BD-BD7137B5E63A}" type="datetimeFigureOut">
              <a:rPr lang="en-US" smtClean="0"/>
              <a:pPr/>
              <a:t>4/20/2013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6143E-77CB-4302-81BD-BD7137B5E63A}" type="datetimeFigureOut">
              <a:rPr lang="en-US" smtClean="0"/>
              <a:pPr/>
              <a:t>4/20/2013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6143E-77CB-4302-81BD-BD7137B5E63A}" type="datetimeFigureOut">
              <a:rPr lang="en-US" smtClean="0"/>
              <a:pPr/>
              <a:t>4/20/2013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6143E-77CB-4302-81BD-BD7137B5E63A}" type="datetimeFigureOut">
              <a:rPr lang="en-US" smtClean="0"/>
              <a:pPr/>
              <a:t>4/20/2013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6143E-77CB-4302-81BD-BD7137B5E63A}" type="datetimeFigureOut">
              <a:rPr lang="en-US" smtClean="0"/>
              <a:pPr/>
              <a:t>4/20/2013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0F0DB-CC40-4949-B31D-A37C40ED15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6143E-77CB-4302-81BD-BD7137B5E63A}" type="datetimeFigureOut">
              <a:rPr lang="en-US" smtClean="0"/>
              <a:pPr/>
              <a:t>4/20/2013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0F0DB-CC40-4949-B31D-A37C40ED15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lianalowenstein.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sundayscribblings.blogspot.c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3352800"/>
          </a:xfrm>
        </p:spPr>
        <p:txBody>
          <a:bodyPr>
            <a:normAutofit/>
          </a:bodyPr>
          <a:lstStyle/>
          <a:p>
            <a:r>
              <a:rPr lang="en-US" sz="4800" dirty="0" smtClean="0">
                <a:solidFill>
                  <a:srgbClr val="FFFF00"/>
                </a:solidFill>
              </a:rPr>
              <a:t>Crayons and Stick-People</a:t>
            </a:r>
            <a:r>
              <a:rPr lang="en-US" dirty="0" smtClean="0"/>
              <a:t/>
            </a:r>
            <a:br>
              <a:rPr lang="en-US" dirty="0" smtClean="0"/>
            </a:br>
            <a:r>
              <a:rPr lang="en-US" sz="4000" i="1" dirty="0" smtClean="0"/>
              <a:t>Exploring sensitive topics with art, stories and other expressive techniques</a:t>
            </a:r>
            <a:endParaRPr lang="en-US" i="1" dirty="0"/>
          </a:p>
        </p:txBody>
      </p:sp>
      <p:sp>
        <p:nvSpPr>
          <p:cNvPr id="4" name="TextBox 3"/>
          <p:cNvSpPr txBox="1"/>
          <p:nvPr/>
        </p:nvSpPr>
        <p:spPr>
          <a:xfrm>
            <a:off x="1864573" y="5980093"/>
            <a:ext cx="5808577" cy="954107"/>
          </a:xfrm>
          <a:prstGeom prst="rect">
            <a:avLst/>
          </a:prstGeom>
          <a:noFill/>
        </p:spPr>
        <p:txBody>
          <a:bodyPr wrap="none" rtlCol="0">
            <a:spAutoFit/>
          </a:bodyPr>
          <a:lstStyle/>
          <a:p>
            <a:pPr algn="ctr"/>
            <a:r>
              <a:rPr lang="en-US" sz="2800" b="1" dirty="0" smtClean="0"/>
              <a:t>Autumn Marie </a:t>
            </a:r>
            <a:r>
              <a:rPr lang="en-US" sz="2800" b="1" dirty="0" err="1" smtClean="0"/>
              <a:t>Chilcote</a:t>
            </a:r>
            <a:r>
              <a:rPr lang="en-US" sz="2800" dirty="0" smtClean="0"/>
              <a:t>, BA, </a:t>
            </a:r>
            <a:r>
              <a:rPr lang="en-US" sz="2800" dirty="0" err="1" smtClean="0"/>
              <a:t>MEd</a:t>
            </a:r>
            <a:r>
              <a:rPr lang="en-US" sz="2800" dirty="0" smtClean="0"/>
              <a:t>, CCC</a:t>
            </a:r>
          </a:p>
          <a:p>
            <a:pPr algn="ctr"/>
            <a:r>
              <a:rPr lang="en-US" sz="2800" dirty="0" smtClean="0">
                <a:solidFill>
                  <a:srgbClr val="FFFF00"/>
                </a:solidFill>
              </a:rPr>
              <a:t>autumnchilcote@gmail.com</a:t>
            </a:r>
            <a:endParaRPr lang="en-US" sz="2800" dirty="0">
              <a:solidFill>
                <a:srgbClr val="FFFF00"/>
              </a:solidFill>
            </a:endParaRPr>
          </a:p>
        </p:txBody>
      </p:sp>
      <p:grpSp>
        <p:nvGrpSpPr>
          <p:cNvPr id="8" name="Group 7"/>
          <p:cNvGrpSpPr/>
          <p:nvPr/>
        </p:nvGrpSpPr>
        <p:grpSpPr>
          <a:xfrm>
            <a:off x="2438400" y="2209800"/>
            <a:ext cx="4267200" cy="3645745"/>
            <a:chOff x="2743200" y="2780371"/>
            <a:chExt cx="3505200" cy="3188545"/>
          </a:xfrm>
        </p:grpSpPr>
        <p:pic>
          <p:nvPicPr>
            <p:cNvPr id="14340" name="Picture 4" descr="http://rlv.zcache.com/stick_figure_boyfriend_mousepad-p144968716962589714envq7_400.jpg"/>
            <p:cNvPicPr>
              <a:picLocks noChangeAspect="1" noChangeArrowheads="1"/>
            </p:cNvPicPr>
            <p:nvPr/>
          </p:nvPicPr>
          <p:blipFill>
            <a:blip r:embed="rId3" cstate="print"/>
            <a:srcRect l="10000" t="8000" r="8000" b="18000"/>
            <a:stretch>
              <a:fillRect/>
            </a:stretch>
          </p:blipFill>
          <p:spPr bwMode="auto">
            <a:xfrm>
              <a:off x="2743200" y="2780371"/>
              <a:ext cx="3505200" cy="3163229"/>
            </a:xfrm>
            <a:prstGeom prst="rect">
              <a:avLst/>
            </a:prstGeom>
            <a:noFill/>
          </p:spPr>
        </p:pic>
        <p:sp>
          <p:nvSpPr>
            <p:cNvPr id="7" name="TextBox 6"/>
            <p:cNvSpPr txBox="1"/>
            <p:nvPr/>
          </p:nvSpPr>
          <p:spPr>
            <a:xfrm>
              <a:off x="5281469" y="5715000"/>
              <a:ext cx="966931" cy="253916"/>
            </a:xfrm>
            <a:prstGeom prst="rect">
              <a:avLst/>
            </a:prstGeom>
            <a:noFill/>
          </p:spPr>
          <p:txBody>
            <a:bodyPr wrap="none" rtlCol="0">
              <a:spAutoFit/>
            </a:bodyPr>
            <a:lstStyle/>
            <a:p>
              <a:r>
                <a:rPr lang="en-US" sz="1050" dirty="0" smtClean="0">
                  <a:solidFill>
                    <a:schemeClr val="bg1"/>
                  </a:solidFill>
                </a:rPr>
                <a:t>©2012, </a:t>
              </a:r>
              <a:r>
                <a:rPr lang="en-US" sz="1050" dirty="0" err="1" smtClean="0">
                  <a:solidFill>
                    <a:schemeClr val="bg1"/>
                  </a:solidFill>
                </a:rPr>
                <a:t>Zazzle</a:t>
              </a:r>
              <a:endParaRPr lang="en-US" sz="1050" dirty="0">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grpSp>
        <p:nvGrpSpPr>
          <p:cNvPr id="24" name="Group 23"/>
          <p:cNvGrpSpPr/>
          <p:nvPr/>
        </p:nvGrpSpPr>
        <p:grpSpPr>
          <a:xfrm>
            <a:off x="2514600" y="1066800"/>
            <a:ext cx="6553200" cy="5410200"/>
            <a:chOff x="2286000" y="990600"/>
            <a:chExt cx="6553200" cy="5562600"/>
          </a:xfrm>
        </p:grpSpPr>
        <p:sp>
          <p:nvSpPr>
            <p:cNvPr id="15" name="Oval 14"/>
            <p:cNvSpPr/>
            <p:nvPr/>
          </p:nvSpPr>
          <p:spPr>
            <a:xfrm>
              <a:off x="2286000" y="990600"/>
              <a:ext cx="6553200" cy="556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29000" y="1981200"/>
              <a:ext cx="4953000" cy="4419600"/>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19600" y="2971800"/>
              <a:ext cx="3733800" cy="3276600"/>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334000" y="3886200"/>
              <a:ext cx="24384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Me</a:t>
              </a:r>
              <a:endParaRPr lang="en-US" sz="4400" dirty="0"/>
            </a:p>
          </p:txBody>
        </p:sp>
        <p:sp>
          <p:nvSpPr>
            <p:cNvPr id="16" name="TextBox 15"/>
            <p:cNvSpPr txBox="1"/>
            <p:nvPr/>
          </p:nvSpPr>
          <p:spPr>
            <a:xfrm>
              <a:off x="5410200" y="3352800"/>
              <a:ext cx="2073773" cy="523220"/>
            </a:xfrm>
            <a:prstGeom prst="rect">
              <a:avLst/>
            </a:prstGeom>
            <a:noFill/>
          </p:spPr>
          <p:txBody>
            <a:bodyPr wrap="none" rtlCol="0">
              <a:spAutoFit/>
            </a:bodyPr>
            <a:lstStyle/>
            <a:p>
              <a:r>
                <a:rPr lang="en-US" sz="2800" dirty="0" smtClean="0"/>
                <a:t>Closest Ideas</a:t>
              </a:r>
              <a:endParaRPr lang="en-US" sz="2800" dirty="0"/>
            </a:p>
          </p:txBody>
        </p:sp>
        <p:sp>
          <p:nvSpPr>
            <p:cNvPr id="21" name="TextBox 20"/>
            <p:cNvSpPr txBox="1"/>
            <p:nvPr/>
          </p:nvSpPr>
          <p:spPr>
            <a:xfrm>
              <a:off x="4572000" y="2362200"/>
              <a:ext cx="2024913" cy="523220"/>
            </a:xfrm>
            <a:prstGeom prst="rect">
              <a:avLst/>
            </a:prstGeom>
            <a:noFill/>
          </p:spPr>
          <p:txBody>
            <a:bodyPr wrap="none" rtlCol="0">
              <a:spAutoFit/>
            </a:bodyPr>
            <a:lstStyle/>
            <a:p>
              <a:r>
                <a:rPr lang="en-US" sz="2800" dirty="0" smtClean="0"/>
                <a:t>Not So Close</a:t>
              </a:r>
              <a:endParaRPr lang="en-US" sz="2800" dirty="0"/>
            </a:p>
          </p:txBody>
        </p:sp>
        <p:sp>
          <p:nvSpPr>
            <p:cNvPr id="23" name="TextBox 22"/>
            <p:cNvSpPr txBox="1"/>
            <p:nvPr/>
          </p:nvSpPr>
          <p:spPr>
            <a:xfrm>
              <a:off x="4038600" y="1381780"/>
              <a:ext cx="2054024" cy="523220"/>
            </a:xfrm>
            <a:prstGeom prst="rect">
              <a:avLst/>
            </a:prstGeom>
            <a:noFill/>
          </p:spPr>
          <p:txBody>
            <a:bodyPr wrap="none" rtlCol="0">
              <a:spAutoFit/>
            </a:bodyPr>
            <a:lstStyle/>
            <a:p>
              <a:r>
                <a:rPr lang="en-US" sz="2800" dirty="0" smtClean="0"/>
                <a:t>Most Distant</a:t>
              </a:r>
              <a:endParaRPr lang="en-US" sz="2800" dirty="0"/>
            </a:p>
          </p:txBody>
        </p:sp>
      </p:grpSp>
      <p:sp>
        <p:nvSpPr>
          <p:cNvPr id="17" name="TextBox 16"/>
          <p:cNvSpPr txBox="1"/>
          <p:nvPr/>
        </p:nvSpPr>
        <p:spPr>
          <a:xfrm>
            <a:off x="304800" y="914400"/>
            <a:ext cx="4191000" cy="2308324"/>
          </a:xfrm>
          <a:prstGeom prst="rect">
            <a:avLst/>
          </a:prstGeom>
          <a:noFill/>
        </p:spPr>
        <p:txBody>
          <a:bodyPr wrap="square" rtlCol="0">
            <a:spAutoFit/>
          </a:bodyPr>
          <a:lstStyle/>
          <a:p>
            <a:pPr>
              <a:buFont typeface="Arial" pitchFamily="34" charset="0"/>
              <a:buChar char="•"/>
            </a:pPr>
            <a:r>
              <a:rPr lang="en-US" sz="3600" dirty="0" smtClean="0"/>
              <a:t>Embedded</a:t>
            </a:r>
          </a:p>
          <a:p>
            <a:pPr>
              <a:buFont typeface="Arial" pitchFamily="34" charset="0"/>
              <a:buChar char="•"/>
            </a:pPr>
            <a:r>
              <a:rPr lang="en-US" sz="3600" dirty="0" smtClean="0"/>
              <a:t>Transactional</a:t>
            </a:r>
          </a:p>
          <a:p>
            <a:pPr>
              <a:buFont typeface="Arial" pitchFamily="34" charset="0"/>
              <a:buChar char="•"/>
            </a:pPr>
            <a:r>
              <a:rPr lang="en-US" sz="3600" dirty="0" smtClean="0"/>
              <a:t>Systems</a:t>
            </a:r>
          </a:p>
          <a:p>
            <a:pPr>
              <a:buFont typeface="Arial" pitchFamily="34" charset="0"/>
              <a:buChar char="•"/>
            </a:pPr>
            <a:r>
              <a:rPr lang="en-US" sz="3600" dirty="0" smtClean="0"/>
              <a:t>Solutions</a:t>
            </a:r>
            <a:endParaRPr lang="en-US" sz="3600" dirty="0" smtClean="0"/>
          </a:p>
        </p:txBody>
      </p:sp>
      <p:sp>
        <p:nvSpPr>
          <p:cNvPr id="18"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9" name="TextBox 18"/>
          <p:cNvSpPr txBox="1"/>
          <p:nvPr/>
        </p:nvSpPr>
        <p:spPr>
          <a:xfrm>
            <a:off x="5588218" y="6642556"/>
            <a:ext cx="3555782" cy="215444"/>
          </a:xfrm>
          <a:prstGeom prst="rect">
            <a:avLst/>
          </a:prstGeom>
          <a:noFill/>
        </p:spPr>
        <p:txBody>
          <a:bodyPr wrap="none" rtlCol="0">
            <a:spAutoFit/>
          </a:bodyPr>
          <a:lstStyle/>
          <a:p>
            <a:r>
              <a:rPr lang="en-US" sz="800" dirty="0" smtClean="0"/>
              <a:t>Duvall &amp; </a:t>
            </a:r>
            <a:r>
              <a:rPr lang="en-US" sz="800" dirty="0" err="1" smtClean="0"/>
              <a:t>Beres</a:t>
            </a:r>
            <a:r>
              <a:rPr lang="en-US" sz="800" dirty="0" smtClean="0"/>
              <a:t>, 2011; </a:t>
            </a:r>
            <a:r>
              <a:rPr lang="en-US" sz="800" dirty="0" err="1" smtClean="0"/>
              <a:t>Milewski-Hertlein</a:t>
            </a:r>
            <a:r>
              <a:rPr lang="en-US" sz="800" dirty="0" smtClean="0"/>
              <a:t>, 2001; </a:t>
            </a:r>
            <a:r>
              <a:rPr lang="en-US" sz="800" dirty="0" err="1" smtClean="0"/>
              <a:t>Rempel</a:t>
            </a:r>
            <a:r>
              <a:rPr lang="en-US" sz="800" dirty="0" smtClean="0"/>
              <a:t>, Neufeld &amp; Kushner, 2007</a:t>
            </a:r>
            <a:endParaRPr lang="en-US" sz="800" dirty="0"/>
          </a:p>
        </p:txBody>
      </p:sp>
      <p:sp>
        <p:nvSpPr>
          <p:cNvPr id="20" name="TextBox 19"/>
          <p:cNvSpPr txBox="1"/>
          <p:nvPr/>
        </p:nvSpPr>
        <p:spPr>
          <a:xfrm>
            <a:off x="304800" y="3351074"/>
            <a:ext cx="4191000" cy="2308324"/>
          </a:xfrm>
          <a:prstGeom prst="rect">
            <a:avLst/>
          </a:prstGeom>
          <a:noFill/>
        </p:spPr>
        <p:txBody>
          <a:bodyPr wrap="square" rtlCol="0">
            <a:spAutoFit/>
          </a:bodyPr>
          <a:lstStyle/>
          <a:p>
            <a:pPr>
              <a:buFont typeface="Arial" pitchFamily="34" charset="0"/>
              <a:buChar char="•"/>
            </a:pPr>
            <a:r>
              <a:rPr lang="en-US" sz="3600" dirty="0" smtClean="0"/>
              <a:t>Hope</a:t>
            </a:r>
            <a:endParaRPr lang="en-US" sz="3600" dirty="0" smtClean="0"/>
          </a:p>
          <a:p>
            <a:pPr>
              <a:buFont typeface="Arial" pitchFamily="34" charset="0"/>
              <a:buChar char="•"/>
            </a:pPr>
            <a:r>
              <a:rPr lang="en-US" sz="3600" dirty="0" smtClean="0"/>
              <a:t>Family</a:t>
            </a:r>
            <a:endParaRPr lang="en-US" sz="3600" dirty="0" smtClean="0"/>
          </a:p>
          <a:p>
            <a:pPr>
              <a:buFont typeface="Arial" pitchFamily="34" charset="0"/>
              <a:buChar char="•"/>
            </a:pPr>
            <a:r>
              <a:rPr lang="en-US" sz="3600" dirty="0" smtClean="0"/>
              <a:t>Illness</a:t>
            </a:r>
          </a:p>
          <a:p>
            <a:pPr>
              <a:buFont typeface="Arial" pitchFamily="34" charset="0"/>
              <a:buChar char="•"/>
            </a:pPr>
            <a:r>
              <a:rPr lang="en-US" sz="3600" dirty="0" smtClean="0"/>
              <a:t>Justice</a:t>
            </a:r>
            <a:endParaRPr lang="en-US" sz="3600" dirty="0"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Workshop!</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Rounded Rectangle 16"/>
          <p:cNvSpPr/>
          <p:nvPr/>
        </p:nvSpPr>
        <p:spPr>
          <a:xfrm>
            <a:off x="457200" y="1371600"/>
            <a:ext cx="5257800" cy="495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dirty="0" smtClean="0">
                <a:solidFill>
                  <a:schemeClr val="bg1"/>
                </a:solidFill>
              </a:rPr>
              <a:t>Choose a map...</a:t>
            </a:r>
          </a:p>
          <a:p>
            <a:r>
              <a:rPr lang="en-US" sz="4000" b="1" i="1" dirty="0" smtClean="0">
                <a:solidFill>
                  <a:schemeClr val="bg1"/>
                </a:solidFill>
              </a:rPr>
              <a:t>How did you get here?</a:t>
            </a:r>
          </a:p>
          <a:p>
            <a:r>
              <a:rPr lang="en-US" sz="4000" b="1" i="1" dirty="0" smtClean="0">
                <a:solidFill>
                  <a:schemeClr val="bg1"/>
                </a:solidFill>
              </a:rPr>
              <a:t>Where are you going?</a:t>
            </a:r>
          </a:p>
          <a:p>
            <a:endParaRPr lang="en-US" sz="3600" b="1" i="1" dirty="0" smtClean="0">
              <a:solidFill>
                <a:schemeClr val="bg1"/>
              </a:solidFill>
            </a:endParaRPr>
          </a:p>
        </p:txBody>
      </p:sp>
      <p:grpSp>
        <p:nvGrpSpPr>
          <p:cNvPr id="3" name="Group 13"/>
          <p:cNvGrpSpPr/>
          <p:nvPr/>
        </p:nvGrpSpPr>
        <p:grpSpPr>
          <a:xfrm>
            <a:off x="6096000" y="4648200"/>
            <a:ext cx="2895600" cy="2209800"/>
            <a:chOff x="2286000" y="990600"/>
            <a:chExt cx="6553200" cy="5562600"/>
          </a:xfrm>
        </p:grpSpPr>
        <p:sp>
          <p:nvSpPr>
            <p:cNvPr id="18" name="Oval 17"/>
            <p:cNvSpPr/>
            <p:nvPr/>
          </p:nvSpPr>
          <p:spPr>
            <a:xfrm>
              <a:off x="2286000" y="990600"/>
              <a:ext cx="6553200" cy="556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29000" y="1981200"/>
              <a:ext cx="4953000" cy="4419600"/>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9600" y="2971800"/>
              <a:ext cx="3733800" cy="3276600"/>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334000" y="3886200"/>
              <a:ext cx="24384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2" name="TextBox 21"/>
            <p:cNvSpPr txBox="1"/>
            <p:nvPr/>
          </p:nvSpPr>
          <p:spPr>
            <a:xfrm>
              <a:off x="5181601" y="3340994"/>
              <a:ext cx="2438399" cy="474670"/>
            </a:xfrm>
            <a:prstGeom prst="rect">
              <a:avLst/>
            </a:prstGeom>
            <a:noFill/>
          </p:spPr>
          <p:txBody>
            <a:bodyPr wrap="square" rtlCol="0">
              <a:spAutoFit/>
            </a:bodyPr>
            <a:lstStyle/>
            <a:p>
              <a:endParaRPr lang="en-US" sz="2400" dirty="0"/>
            </a:p>
          </p:txBody>
        </p:sp>
      </p:grpSp>
      <p:pic>
        <p:nvPicPr>
          <p:cNvPr id="23" name="Picture 2"/>
          <p:cNvPicPr>
            <a:picLocks noChangeAspect="1" noChangeArrowheads="1"/>
          </p:cNvPicPr>
          <p:nvPr/>
        </p:nvPicPr>
        <p:blipFill>
          <a:blip r:embed="rId3" cstate="print"/>
          <a:srcRect l="9114" t="6879" r="6165" b="19878"/>
          <a:stretch>
            <a:fillRect/>
          </a:stretch>
        </p:blipFill>
        <p:spPr bwMode="auto">
          <a:xfrm rot="16200000">
            <a:off x="6660528" y="2102474"/>
            <a:ext cx="2071345" cy="2743198"/>
          </a:xfrm>
          <a:prstGeom prst="rect">
            <a:avLst/>
          </a:prstGeom>
          <a:noFill/>
          <a:ln w="9525">
            <a:noFill/>
            <a:miter lim="800000"/>
            <a:headEnd/>
            <a:tailEnd/>
          </a:ln>
        </p:spPr>
      </p:pic>
      <p:grpSp>
        <p:nvGrpSpPr>
          <p:cNvPr id="4" name="Group 23"/>
          <p:cNvGrpSpPr/>
          <p:nvPr/>
        </p:nvGrpSpPr>
        <p:grpSpPr>
          <a:xfrm>
            <a:off x="6400800" y="0"/>
            <a:ext cx="2209800" cy="2438400"/>
            <a:chOff x="3200400" y="304800"/>
            <a:chExt cx="5715000" cy="6172200"/>
          </a:xfrm>
        </p:grpSpPr>
        <p:sp>
          <p:nvSpPr>
            <p:cNvPr id="25" name="Freeform 24"/>
            <p:cNvSpPr/>
            <p:nvPr/>
          </p:nvSpPr>
          <p:spPr>
            <a:xfrm>
              <a:off x="3962400" y="838200"/>
              <a:ext cx="4724400" cy="5334000"/>
            </a:xfrm>
            <a:custGeom>
              <a:avLst/>
              <a:gdLst>
                <a:gd name="connsiteX0" fmla="*/ 2568103 w 2662137"/>
                <a:gd name="connsiteY0" fmla="*/ 774970 h 4536332"/>
                <a:gd name="connsiteX1" fmla="*/ 1498060 w 2662137"/>
                <a:gd name="connsiteY1" fmla="*/ 94034 h 4536332"/>
                <a:gd name="connsiteX2" fmla="*/ 175098 w 2662137"/>
                <a:gd name="connsiteY2" fmla="*/ 1339175 h 4536332"/>
                <a:gd name="connsiteX3" fmla="*/ 2140086 w 2662137"/>
                <a:gd name="connsiteY3" fmla="*/ 2292485 h 4536332"/>
                <a:gd name="connsiteX4" fmla="*/ 2412460 w 2662137"/>
                <a:gd name="connsiteY4" fmla="*/ 3907277 h 4536332"/>
                <a:gd name="connsiteX5" fmla="*/ 642026 w 2662137"/>
                <a:gd name="connsiteY5" fmla="*/ 4471481 h 4536332"/>
                <a:gd name="connsiteX6" fmla="*/ 0 w 2662137"/>
                <a:gd name="connsiteY6" fmla="*/ 3518170 h 4536332"/>
                <a:gd name="connsiteX7" fmla="*/ 0 w 2662137"/>
                <a:gd name="connsiteY7" fmla="*/ 3518170 h 45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137" h="4536332">
                  <a:moveTo>
                    <a:pt x="2568103" y="774970"/>
                  </a:moveTo>
                  <a:cubicBezTo>
                    <a:pt x="2232498" y="387485"/>
                    <a:pt x="1896894" y="0"/>
                    <a:pt x="1498060" y="94034"/>
                  </a:cubicBezTo>
                  <a:cubicBezTo>
                    <a:pt x="1099226" y="188068"/>
                    <a:pt x="68094" y="972767"/>
                    <a:pt x="175098" y="1339175"/>
                  </a:cubicBezTo>
                  <a:cubicBezTo>
                    <a:pt x="282102" y="1705583"/>
                    <a:pt x="1767192" y="1864468"/>
                    <a:pt x="2140086" y="2292485"/>
                  </a:cubicBezTo>
                  <a:cubicBezTo>
                    <a:pt x="2512980" y="2720502"/>
                    <a:pt x="2662137" y="3544111"/>
                    <a:pt x="2412460" y="3907277"/>
                  </a:cubicBezTo>
                  <a:cubicBezTo>
                    <a:pt x="2162783" y="4270443"/>
                    <a:pt x="1044103" y="4536332"/>
                    <a:pt x="642026" y="4471481"/>
                  </a:cubicBezTo>
                  <a:cubicBezTo>
                    <a:pt x="239949" y="4406630"/>
                    <a:pt x="0" y="3518170"/>
                    <a:pt x="0" y="3518170"/>
                  </a:cubicBezTo>
                  <a:lnTo>
                    <a:pt x="0" y="3518170"/>
                  </a:lnTo>
                </a:path>
              </a:pathLst>
            </a:custGeom>
            <a:ln w="635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5-Point Star 25"/>
            <p:cNvSpPr/>
            <p:nvPr/>
          </p:nvSpPr>
          <p:spPr>
            <a:xfrm>
              <a:off x="5029200" y="52578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7772400" y="3733801"/>
              <a:ext cx="1143000" cy="121919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4953000" y="22860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6705600" y="3048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00400" y="4203032"/>
              <a:ext cx="1306286" cy="1054767"/>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gr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Make it Yours</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grpSp>
        <p:nvGrpSpPr>
          <p:cNvPr id="14" name="Group 13"/>
          <p:cNvGrpSpPr/>
          <p:nvPr/>
        </p:nvGrpSpPr>
        <p:grpSpPr>
          <a:xfrm>
            <a:off x="6096000" y="4648200"/>
            <a:ext cx="2895600" cy="2209800"/>
            <a:chOff x="2286000" y="990600"/>
            <a:chExt cx="6553200" cy="5562600"/>
          </a:xfrm>
        </p:grpSpPr>
        <p:sp>
          <p:nvSpPr>
            <p:cNvPr id="18" name="Oval 17"/>
            <p:cNvSpPr/>
            <p:nvPr/>
          </p:nvSpPr>
          <p:spPr>
            <a:xfrm>
              <a:off x="2286000" y="990600"/>
              <a:ext cx="6553200" cy="556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29000" y="1981200"/>
              <a:ext cx="4953000" cy="4419600"/>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19600" y="2971800"/>
              <a:ext cx="3733800" cy="3276600"/>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334000" y="3886200"/>
              <a:ext cx="24384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2" name="TextBox 21"/>
            <p:cNvSpPr txBox="1"/>
            <p:nvPr/>
          </p:nvSpPr>
          <p:spPr>
            <a:xfrm>
              <a:off x="5181601" y="3340994"/>
              <a:ext cx="2438399" cy="474670"/>
            </a:xfrm>
            <a:prstGeom prst="rect">
              <a:avLst/>
            </a:prstGeom>
            <a:noFill/>
          </p:spPr>
          <p:txBody>
            <a:bodyPr wrap="square" rtlCol="0">
              <a:spAutoFit/>
            </a:bodyPr>
            <a:lstStyle/>
            <a:p>
              <a:endParaRPr lang="en-US" sz="2400" dirty="0"/>
            </a:p>
          </p:txBody>
        </p:sp>
      </p:grpSp>
      <p:pic>
        <p:nvPicPr>
          <p:cNvPr id="23" name="Picture 2"/>
          <p:cNvPicPr>
            <a:picLocks noChangeAspect="1" noChangeArrowheads="1"/>
          </p:cNvPicPr>
          <p:nvPr/>
        </p:nvPicPr>
        <p:blipFill>
          <a:blip r:embed="rId3" cstate="print"/>
          <a:srcRect l="9114" t="6879" r="6165" b="19878"/>
          <a:stretch>
            <a:fillRect/>
          </a:stretch>
        </p:blipFill>
        <p:spPr bwMode="auto">
          <a:xfrm rot="16200000">
            <a:off x="6660528" y="2102474"/>
            <a:ext cx="2071345" cy="2743198"/>
          </a:xfrm>
          <a:prstGeom prst="rect">
            <a:avLst/>
          </a:prstGeom>
          <a:noFill/>
          <a:ln w="9525">
            <a:noFill/>
            <a:miter lim="800000"/>
            <a:headEnd/>
            <a:tailEnd/>
          </a:ln>
        </p:spPr>
      </p:pic>
      <p:grpSp>
        <p:nvGrpSpPr>
          <p:cNvPr id="24" name="Group 23"/>
          <p:cNvGrpSpPr/>
          <p:nvPr/>
        </p:nvGrpSpPr>
        <p:grpSpPr>
          <a:xfrm>
            <a:off x="6400800" y="0"/>
            <a:ext cx="2209800" cy="2438400"/>
            <a:chOff x="3200400" y="304800"/>
            <a:chExt cx="5715000" cy="6172200"/>
          </a:xfrm>
        </p:grpSpPr>
        <p:sp>
          <p:nvSpPr>
            <p:cNvPr id="25" name="Freeform 24"/>
            <p:cNvSpPr/>
            <p:nvPr/>
          </p:nvSpPr>
          <p:spPr>
            <a:xfrm>
              <a:off x="3962400" y="838200"/>
              <a:ext cx="4724400" cy="5334000"/>
            </a:xfrm>
            <a:custGeom>
              <a:avLst/>
              <a:gdLst>
                <a:gd name="connsiteX0" fmla="*/ 2568103 w 2662137"/>
                <a:gd name="connsiteY0" fmla="*/ 774970 h 4536332"/>
                <a:gd name="connsiteX1" fmla="*/ 1498060 w 2662137"/>
                <a:gd name="connsiteY1" fmla="*/ 94034 h 4536332"/>
                <a:gd name="connsiteX2" fmla="*/ 175098 w 2662137"/>
                <a:gd name="connsiteY2" fmla="*/ 1339175 h 4536332"/>
                <a:gd name="connsiteX3" fmla="*/ 2140086 w 2662137"/>
                <a:gd name="connsiteY3" fmla="*/ 2292485 h 4536332"/>
                <a:gd name="connsiteX4" fmla="*/ 2412460 w 2662137"/>
                <a:gd name="connsiteY4" fmla="*/ 3907277 h 4536332"/>
                <a:gd name="connsiteX5" fmla="*/ 642026 w 2662137"/>
                <a:gd name="connsiteY5" fmla="*/ 4471481 h 4536332"/>
                <a:gd name="connsiteX6" fmla="*/ 0 w 2662137"/>
                <a:gd name="connsiteY6" fmla="*/ 3518170 h 4536332"/>
                <a:gd name="connsiteX7" fmla="*/ 0 w 2662137"/>
                <a:gd name="connsiteY7" fmla="*/ 3518170 h 45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137" h="4536332">
                  <a:moveTo>
                    <a:pt x="2568103" y="774970"/>
                  </a:moveTo>
                  <a:cubicBezTo>
                    <a:pt x="2232498" y="387485"/>
                    <a:pt x="1896894" y="0"/>
                    <a:pt x="1498060" y="94034"/>
                  </a:cubicBezTo>
                  <a:cubicBezTo>
                    <a:pt x="1099226" y="188068"/>
                    <a:pt x="68094" y="972767"/>
                    <a:pt x="175098" y="1339175"/>
                  </a:cubicBezTo>
                  <a:cubicBezTo>
                    <a:pt x="282102" y="1705583"/>
                    <a:pt x="1767192" y="1864468"/>
                    <a:pt x="2140086" y="2292485"/>
                  </a:cubicBezTo>
                  <a:cubicBezTo>
                    <a:pt x="2512980" y="2720502"/>
                    <a:pt x="2662137" y="3544111"/>
                    <a:pt x="2412460" y="3907277"/>
                  </a:cubicBezTo>
                  <a:cubicBezTo>
                    <a:pt x="2162783" y="4270443"/>
                    <a:pt x="1044103" y="4536332"/>
                    <a:pt x="642026" y="4471481"/>
                  </a:cubicBezTo>
                  <a:cubicBezTo>
                    <a:pt x="239949" y="4406630"/>
                    <a:pt x="0" y="3518170"/>
                    <a:pt x="0" y="3518170"/>
                  </a:cubicBezTo>
                  <a:lnTo>
                    <a:pt x="0" y="3518170"/>
                  </a:lnTo>
                </a:path>
              </a:pathLst>
            </a:custGeom>
            <a:ln w="635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5-Point Star 25"/>
            <p:cNvSpPr/>
            <p:nvPr/>
          </p:nvSpPr>
          <p:spPr>
            <a:xfrm>
              <a:off x="5029200" y="52578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7772400" y="3733801"/>
              <a:ext cx="1143000" cy="121919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4953000" y="22860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6705600" y="304800"/>
              <a:ext cx="1143000" cy="12192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00400" y="4203032"/>
              <a:ext cx="1306286" cy="1054767"/>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grpSp>
      <p:sp>
        <p:nvSpPr>
          <p:cNvPr id="31" name="TextBox 30"/>
          <p:cNvSpPr txBox="1"/>
          <p:nvPr/>
        </p:nvSpPr>
        <p:spPr>
          <a:xfrm>
            <a:off x="914400" y="1295400"/>
            <a:ext cx="3322641" cy="2308324"/>
          </a:xfrm>
          <a:prstGeom prst="rect">
            <a:avLst/>
          </a:prstGeom>
          <a:noFill/>
        </p:spPr>
        <p:txBody>
          <a:bodyPr wrap="none" rtlCol="0">
            <a:spAutoFit/>
          </a:bodyPr>
          <a:lstStyle/>
          <a:p>
            <a:r>
              <a:rPr lang="en-US" sz="3600" u="sng" dirty="0" smtClean="0"/>
              <a:t>MATERIALS</a:t>
            </a:r>
          </a:p>
          <a:p>
            <a:r>
              <a:rPr lang="en-US" sz="3600" dirty="0" smtClean="0"/>
              <a:t>White paper</a:t>
            </a:r>
          </a:p>
          <a:p>
            <a:r>
              <a:rPr lang="en-US" sz="3600" dirty="0" smtClean="0"/>
              <a:t>Pen or pencil</a:t>
            </a:r>
          </a:p>
          <a:p>
            <a:r>
              <a:rPr lang="en-US" sz="3600" dirty="0" smtClean="0"/>
              <a:t>Crayon if desired</a:t>
            </a:r>
            <a:endParaRPr lang="en-US" sz="3600" dirty="0"/>
          </a:p>
        </p:txBody>
      </p:sp>
      <p:sp>
        <p:nvSpPr>
          <p:cNvPr id="33" name="TextBox 32"/>
          <p:cNvSpPr txBox="1"/>
          <p:nvPr/>
        </p:nvSpPr>
        <p:spPr>
          <a:xfrm>
            <a:off x="1828800" y="3962400"/>
            <a:ext cx="2857449" cy="2308324"/>
          </a:xfrm>
          <a:prstGeom prst="rect">
            <a:avLst/>
          </a:prstGeom>
          <a:noFill/>
        </p:spPr>
        <p:txBody>
          <a:bodyPr wrap="none" rtlCol="0">
            <a:spAutoFit/>
          </a:bodyPr>
          <a:lstStyle/>
          <a:p>
            <a:r>
              <a:rPr lang="en-US" sz="3600" u="sng" dirty="0" smtClean="0"/>
              <a:t>ALTERNATES</a:t>
            </a:r>
            <a:endParaRPr lang="en-US" sz="3600" u="sng" dirty="0" smtClean="0"/>
          </a:p>
          <a:p>
            <a:r>
              <a:rPr lang="en-US" sz="3600" dirty="0" smtClean="0"/>
              <a:t>Maze</a:t>
            </a:r>
            <a:endParaRPr lang="en-US" sz="3600" dirty="0" smtClean="0"/>
          </a:p>
          <a:p>
            <a:r>
              <a:rPr lang="en-US" sz="3600" dirty="0" smtClean="0"/>
              <a:t>Treasure Map</a:t>
            </a:r>
            <a:endParaRPr lang="en-US" sz="3600" dirty="0" smtClean="0"/>
          </a:p>
          <a:p>
            <a:r>
              <a:rPr lang="en-US" sz="3600" dirty="0" smtClean="0"/>
              <a:t>Road Map</a:t>
            </a:r>
            <a:endParaRPr lang="en-US" sz="36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9800" y="1185208"/>
            <a:ext cx="6248400" cy="1938992"/>
          </a:xfrm>
          <a:prstGeom prst="rect">
            <a:avLst/>
          </a:prstGeom>
          <a:noFill/>
        </p:spPr>
        <p:txBody>
          <a:bodyPr wrap="square" rtlCol="0">
            <a:spAutoFit/>
          </a:bodyPr>
          <a:lstStyle/>
          <a:p>
            <a:pPr>
              <a:buFont typeface="Arial" pitchFamily="34" charset="0"/>
              <a:buChar char="•"/>
            </a:pPr>
            <a:r>
              <a:rPr lang="en-US" sz="4000" dirty="0" smtClean="0"/>
              <a:t>Order/Disorder</a:t>
            </a:r>
          </a:p>
          <a:p>
            <a:pPr>
              <a:buFont typeface="Arial" pitchFamily="34" charset="0"/>
              <a:buChar char="•"/>
            </a:pPr>
            <a:r>
              <a:rPr lang="en-US" sz="4000" dirty="0" smtClean="0"/>
              <a:t>Beliefs</a:t>
            </a:r>
          </a:p>
          <a:p>
            <a:pPr>
              <a:buFont typeface="Arial" pitchFamily="34" charset="0"/>
              <a:buChar char="•"/>
            </a:pPr>
            <a:r>
              <a:rPr lang="en-US" sz="4000" dirty="0" smtClean="0"/>
              <a:t>Emotions</a:t>
            </a:r>
          </a:p>
        </p:txBody>
      </p:sp>
      <p:sp>
        <p:nvSpPr>
          <p:cNvPr id="10" name="TextBox 9"/>
          <p:cNvSpPr txBox="1"/>
          <p:nvPr/>
        </p:nvSpPr>
        <p:spPr>
          <a:xfrm>
            <a:off x="381000" y="3429000"/>
            <a:ext cx="5715000" cy="2554545"/>
          </a:xfrm>
          <a:prstGeom prst="rect">
            <a:avLst/>
          </a:prstGeom>
          <a:noFill/>
        </p:spPr>
        <p:txBody>
          <a:bodyPr wrap="square" rtlCol="0">
            <a:spAutoFit/>
          </a:bodyPr>
          <a:lstStyle/>
          <a:p>
            <a:pPr>
              <a:buFont typeface="Arial" pitchFamily="34" charset="0"/>
              <a:buChar char="•"/>
            </a:pPr>
            <a:r>
              <a:rPr lang="en-US" sz="4000" dirty="0" smtClean="0"/>
              <a:t>FASE/D</a:t>
            </a:r>
          </a:p>
          <a:p>
            <a:pPr>
              <a:buFont typeface="Arial" pitchFamily="34" charset="0"/>
              <a:buChar char="•"/>
            </a:pPr>
            <a:r>
              <a:rPr lang="en-US" sz="4000" dirty="0" smtClean="0"/>
              <a:t>Couples</a:t>
            </a:r>
          </a:p>
          <a:p>
            <a:pPr>
              <a:buFont typeface="Arial" pitchFamily="34" charset="0"/>
              <a:buChar char="•"/>
            </a:pPr>
            <a:r>
              <a:rPr lang="en-US" sz="4000" dirty="0" smtClean="0"/>
              <a:t>Nursing Philosophy</a:t>
            </a:r>
          </a:p>
          <a:p>
            <a:pPr>
              <a:buFont typeface="Arial" pitchFamily="34" charset="0"/>
              <a:buChar char="•"/>
            </a:pPr>
            <a:r>
              <a:rPr lang="en-US" sz="4000" dirty="0" smtClean="0"/>
              <a:t>Trauma</a:t>
            </a: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3"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Circles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pic>
        <p:nvPicPr>
          <p:cNvPr id="38914" name="Picture 2" descr="http://www.elephantjournal.com/wp-content/uploads/2010/06/Mandala_Workbook_cover.jpg"/>
          <p:cNvPicPr>
            <a:picLocks noChangeAspect="1" noChangeArrowheads="1"/>
          </p:cNvPicPr>
          <p:nvPr/>
        </p:nvPicPr>
        <p:blipFill>
          <a:blip r:embed="rId3" cstate="print"/>
          <a:srcRect/>
          <a:stretch>
            <a:fillRect/>
          </a:stretch>
        </p:blipFill>
        <p:spPr bwMode="auto">
          <a:xfrm>
            <a:off x="6096000" y="2895600"/>
            <a:ext cx="2971800" cy="3743325"/>
          </a:xfrm>
          <a:prstGeom prst="rect">
            <a:avLst/>
          </a:prstGeom>
          <a:noFill/>
        </p:spPr>
      </p:pic>
      <p:sp>
        <p:nvSpPr>
          <p:cNvPr id="7" name="TextBox 6"/>
          <p:cNvSpPr txBox="1"/>
          <p:nvPr/>
        </p:nvSpPr>
        <p:spPr>
          <a:xfrm>
            <a:off x="5012741" y="6642556"/>
            <a:ext cx="4131259" cy="215444"/>
          </a:xfrm>
          <a:prstGeom prst="rect">
            <a:avLst/>
          </a:prstGeom>
          <a:noFill/>
        </p:spPr>
        <p:txBody>
          <a:bodyPr wrap="none" rtlCol="0">
            <a:spAutoFit/>
          </a:bodyPr>
          <a:lstStyle/>
          <a:p>
            <a:r>
              <a:rPr lang="en-US" sz="800" dirty="0" smtClean="0"/>
              <a:t>Frame, 2006; </a:t>
            </a:r>
            <a:r>
              <a:rPr lang="en-US" sz="800" dirty="0" err="1" smtClean="0"/>
              <a:t>Gerteisen</a:t>
            </a:r>
            <a:r>
              <a:rPr lang="en-US" sz="800" dirty="0" smtClean="0"/>
              <a:t>, 2008; Henderson et al, 2007; Hwang, 2011; Jung, 1964; Marshall, 2003</a:t>
            </a:r>
            <a:endParaRPr lang="en-US" sz="800"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9"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Circles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3" name="TextBox 12"/>
          <p:cNvSpPr txBox="1"/>
          <p:nvPr/>
        </p:nvSpPr>
        <p:spPr>
          <a:xfrm>
            <a:off x="695726" y="990600"/>
            <a:ext cx="2657074" cy="2554545"/>
          </a:xfrm>
          <a:prstGeom prst="rect">
            <a:avLst/>
          </a:prstGeom>
          <a:noFill/>
        </p:spPr>
        <p:txBody>
          <a:bodyPr wrap="none" rtlCol="0">
            <a:spAutoFit/>
          </a:bodyPr>
          <a:lstStyle/>
          <a:p>
            <a:pPr>
              <a:buFont typeface="Arial" pitchFamily="34" charset="0"/>
              <a:buChar char="•"/>
            </a:pPr>
            <a:r>
              <a:rPr lang="en-CA" sz="4000" dirty="0" smtClean="0"/>
              <a:t>Physiology</a:t>
            </a:r>
          </a:p>
          <a:p>
            <a:pPr>
              <a:buFont typeface="Arial" pitchFamily="34" charset="0"/>
              <a:buChar char="•"/>
            </a:pPr>
            <a:r>
              <a:rPr lang="en-CA" sz="4000" dirty="0" smtClean="0"/>
              <a:t>Focus</a:t>
            </a:r>
          </a:p>
          <a:p>
            <a:pPr>
              <a:buFont typeface="Arial" pitchFamily="34" charset="0"/>
              <a:buChar char="•"/>
            </a:pPr>
            <a:r>
              <a:rPr lang="en-CA" sz="4000" dirty="0" smtClean="0"/>
              <a:t>Relief</a:t>
            </a:r>
          </a:p>
          <a:p>
            <a:pPr>
              <a:buFont typeface="Arial" pitchFamily="34" charset="0"/>
              <a:buChar char="•"/>
            </a:pPr>
            <a:r>
              <a:rPr lang="en-CA" sz="4000" dirty="0" smtClean="0"/>
              <a:t>Motivation</a:t>
            </a:r>
          </a:p>
        </p:txBody>
      </p:sp>
      <p:sp>
        <p:nvSpPr>
          <p:cNvPr id="6" name="TextBox 5"/>
          <p:cNvSpPr txBox="1"/>
          <p:nvPr/>
        </p:nvSpPr>
        <p:spPr>
          <a:xfrm>
            <a:off x="5610660" y="6642556"/>
            <a:ext cx="3533340" cy="215444"/>
          </a:xfrm>
          <a:prstGeom prst="rect">
            <a:avLst/>
          </a:prstGeom>
          <a:noFill/>
        </p:spPr>
        <p:txBody>
          <a:bodyPr wrap="none" rtlCol="0">
            <a:spAutoFit/>
          </a:bodyPr>
          <a:lstStyle/>
          <a:p>
            <a:r>
              <a:rPr lang="en-US" sz="800" dirty="0" smtClean="0"/>
              <a:t>Anderson, 2002; </a:t>
            </a:r>
            <a:r>
              <a:rPr lang="en-US" sz="800" dirty="0" err="1" smtClean="0"/>
              <a:t>Schrade</a:t>
            </a:r>
            <a:r>
              <a:rPr lang="en-US" sz="800" dirty="0" smtClean="0"/>
              <a:t>, </a:t>
            </a:r>
            <a:r>
              <a:rPr lang="en-US" sz="800" dirty="0" err="1" smtClean="0"/>
              <a:t>Tronsky</a:t>
            </a:r>
            <a:r>
              <a:rPr lang="en-US" sz="800" dirty="0" smtClean="0"/>
              <a:t> &amp; Kaiser, 2011; van der </a:t>
            </a:r>
            <a:r>
              <a:rPr lang="en-US" sz="800" dirty="0" err="1" smtClean="0"/>
              <a:t>Vennet</a:t>
            </a:r>
            <a:r>
              <a:rPr lang="en-US" sz="800" dirty="0" smtClean="0"/>
              <a:t> &amp; </a:t>
            </a:r>
            <a:r>
              <a:rPr lang="en-US" sz="800" dirty="0" err="1" smtClean="0"/>
              <a:t>Serice</a:t>
            </a:r>
            <a:r>
              <a:rPr lang="en-US" sz="800" dirty="0" smtClean="0"/>
              <a:t>, 2012</a:t>
            </a:r>
            <a:endParaRPr lang="en-US" sz="800" dirty="0"/>
          </a:p>
        </p:txBody>
      </p:sp>
      <p:pic>
        <p:nvPicPr>
          <p:cNvPr id="7" name="Picture 6" descr="100_3245.JPG"/>
          <p:cNvPicPr>
            <a:picLocks noChangeAspect="1"/>
          </p:cNvPicPr>
          <p:nvPr/>
        </p:nvPicPr>
        <p:blipFill>
          <a:blip r:embed="rId3" cstate="print">
            <a:lum contrast="40000"/>
          </a:blip>
          <a:srcRect l="12580" t="1919" r="17057"/>
          <a:stretch>
            <a:fillRect/>
          </a:stretch>
        </p:blipFill>
        <p:spPr>
          <a:xfrm>
            <a:off x="5426765" y="1066800"/>
            <a:ext cx="3717235" cy="3454400"/>
          </a:xfrm>
          <a:prstGeom prst="rect">
            <a:avLst/>
          </a:prstGeom>
          <a:ln>
            <a:solidFill>
              <a:srgbClr val="FFC000"/>
            </a:solidFill>
          </a:ln>
        </p:spPr>
      </p:pic>
      <p:pic>
        <p:nvPicPr>
          <p:cNvPr id="8" name="Picture 7" descr="100_3250.JPG"/>
          <p:cNvPicPr>
            <a:picLocks noChangeAspect="1"/>
          </p:cNvPicPr>
          <p:nvPr/>
        </p:nvPicPr>
        <p:blipFill>
          <a:blip r:embed="rId4" cstate="print">
            <a:lum contrast="30000"/>
          </a:blip>
          <a:srcRect l="3186" t="5514"/>
          <a:stretch>
            <a:fillRect/>
          </a:stretch>
        </p:blipFill>
        <p:spPr>
          <a:xfrm>
            <a:off x="1826566" y="3627120"/>
            <a:ext cx="3736034" cy="3230880"/>
          </a:xfrm>
          <a:prstGeom prst="rect">
            <a:avLst/>
          </a:prstGeom>
          <a:ln>
            <a:solidFill>
              <a:srgbClr val="FFC000"/>
            </a:solidFill>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Workshop!</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Rounded Rectangle 16"/>
          <p:cNvSpPr/>
          <p:nvPr/>
        </p:nvSpPr>
        <p:spPr>
          <a:xfrm>
            <a:off x="457200" y="1371600"/>
            <a:ext cx="5257800" cy="495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chemeClr val="bg1"/>
                </a:solidFill>
              </a:rPr>
              <a:t>Focus on your breath.</a:t>
            </a:r>
            <a:endParaRPr lang="en-US" sz="3200" b="1" i="1" dirty="0" smtClean="0">
              <a:solidFill>
                <a:schemeClr val="bg1"/>
              </a:solidFill>
            </a:endParaRPr>
          </a:p>
          <a:p>
            <a:r>
              <a:rPr lang="en-US" sz="3200" b="1" i="1" dirty="0" smtClean="0">
                <a:solidFill>
                  <a:schemeClr val="bg1"/>
                </a:solidFill>
              </a:rPr>
              <a:t>Start from the centre, spiral outward.</a:t>
            </a:r>
          </a:p>
          <a:p>
            <a:r>
              <a:rPr lang="en-US" sz="3200" b="1" i="1" dirty="0" smtClean="0">
                <a:solidFill>
                  <a:schemeClr val="bg1"/>
                </a:solidFill>
              </a:rPr>
              <a:t>Exhale deeply, inhale and spiral outward.</a:t>
            </a:r>
          </a:p>
          <a:p>
            <a:r>
              <a:rPr lang="en-US" sz="3200" b="1" i="1" dirty="0" smtClean="0">
                <a:solidFill>
                  <a:schemeClr val="bg1"/>
                </a:solidFill>
              </a:rPr>
              <a:t>Exhale deeply, inhale, spiral outward and hold to the outer edges of the page…</a:t>
            </a:r>
            <a:endParaRPr lang="en-US" sz="2800" b="1" i="1" dirty="0" smtClean="0">
              <a:solidFill>
                <a:schemeClr val="bg1"/>
              </a:solidFill>
            </a:endParaRPr>
          </a:p>
        </p:txBody>
      </p:sp>
      <p:pic>
        <p:nvPicPr>
          <p:cNvPr id="24" name="Picture 2" descr="http://d.gr-assets.com/books/1348539362l/745061.jpg"/>
          <p:cNvPicPr>
            <a:picLocks noChangeAspect="1" noChangeArrowheads="1"/>
          </p:cNvPicPr>
          <p:nvPr/>
        </p:nvPicPr>
        <p:blipFill>
          <a:blip r:embed="rId3" cstate="print"/>
          <a:srcRect/>
          <a:stretch>
            <a:fillRect/>
          </a:stretch>
        </p:blipFill>
        <p:spPr bwMode="auto">
          <a:xfrm>
            <a:off x="6318977" y="4191000"/>
            <a:ext cx="2063023" cy="2667000"/>
          </a:xfrm>
          <a:prstGeom prst="rect">
            <a:avLst/>
          </a:prstGeom>
          <a:noFill/>
        </p:spPr>
      </p:pic>
      <p:pic>
        <p:nvPicPr>
          <p:cNvPr id="31" name="Picture 30" descr="100_3238.JPG"/>
          <p:cNvPicPr>
            <a:picLocks noChangeAspect="1"/>
          </p:cNvPicPr>
          <p:nvPr/>
        </p:nvPicPr>
        <p:blipFill>
          <a:blip r:embed="rId4" cstate="print">
            <a:lum contrast="40000"/>
          </a:blip>
          <a:srcRect l="14706" t="2645" r="21808"/>
          <a:stretch>
            <a:fillRect/>
          </a:stretch>
        </p:blipFill>
        <p:spPr>
          <a:xfrm>
            <a:off x="6172200" y="1066800"/>
            <a:ext cx="2286000" cy="2337015"/>
          </a:xfrm>
          <a:prstGeom prst="rect">
            <a:avLst/>
          </a:prstGeom>
          <a:ln>
            <a:solidFill>
              <a:srgbClr val="FFC000"/>
            </a:solidFill>
          </a:ln>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Make it Yours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0" name="TextBox 9"/>
          <p:cNvSpPr txBox="1"/>
          <p:nvPr/>
        </p:nvSpPr>
        <p:spPr>
          <a:xfrm>
            <a:off x="1173159" y="1404878"/>
            <a:ext cx="3322641" cy="2862322"/>
          </a:xfrm>
          <a:prstGeom prst="rect">
            <a:avLst/>
          </a:prstGeom>
          <a:noFill/>
        </p:spPr>
        <p:txBody>
          <a:bodyPr wrap="none" rtlCol="0">
            <a:spAutoFit/>
          </a:bodyPr>
          <a:lstStyle/>
          <a:p>
            <a:r>
              <a:rPr lang="en-US" sz="3600" u="sng" dirty="0" smtClean="0"/>
              <a:t>MATERIALS</a:t>
            </a:r>
          </a:p>
          <a:p>
            <a:r>
              <a:rPr lang="en-US" sz="3600" dirty="0" smtClean="0"/>
              <a:t>Paper</a:t>
            </a:r>
          </a:p>
          <a:p>
            <a:r>
              <a:rPr lang="en-US" sz="3600" dirty="0" smtClean="0"/>
              <a:t>Pen or pencil</a:t>
            </a:r>
          </a:p>
          <a:p>
            <a:r>
              <a:rPr lang="en-US" sz="3600" dirty="0" smtClean="0"/>
              <a:t>Crayon if desired</a:t>
            </a:r>
          </a:p>
          <a:p>
            <a:r>
              <a:rPr lang="en-US" sz="3600" dirty="0" smtClean="0"/>
              <a:t>Forms?</a:t>
            </a:r>
            <a:endParaRPr lang="en-US" sz="3600" dirty="0"/>
          </a:p>
        </p:txBody>
      </p:sp>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8" name="TextBox 7"/>
          <p:cNvSpPr txBox="1"/>
          <p:nvPr/>
        </p:nvSpPr>
        <p:spPr>
          <a:xfrm>
            <a:off x="5320995" y="2908280"/>
            <a:ext cx="3137205" cy="3416320"/>
          </a:xfrm>
          <a:prstGeom prst="rect">
            <a:avLst/>
          </a:prstGeom>
          <a:noFill/>
        </p:spPr>
        <p:txBody>
          <a:bodyPr wrap="none" rtlCol="0">
            <a:spAutoFit/>
          </a:bodyPr>
          <a:lstStyle/>
          <a:p>
            <a:r>
              <a:rPr lang="en-US" sz="3600" u="sng" dirty="0" smtClean="0"/>
              <a:t>ALTERNATES</a:t>
            </a:r>
            <a:endParaRPr lang="en-US" sz="3600" u="sng" dirty="0" smtClean="0"/>
          </a:p>
          <a:p>
            <a:r>
              <a:rPr lang="en-US" sz="3600" dirty="0" smtClean="0"/>
              <a:t>Centre Point</a:t>
            </a:r>
            <a:endParaRPr lang="en-US" sz="3600" dirty="0" smtClean="0"/>
          </a:p>
          <a:p>
            <a:r>
              <a:rPr lang="en-US" sz="3600" dirty="0" smtClean="0"/>
              <a:t>Pie Pieces</a:t>
            </a:r>
          </a:p>
          <a:p>
            <a:r>
              <a:rPr lang="en-US" sz="3600" dirty="0" smtClean="0"/>
              <a:t>Outside</a:t>
            </a:r>
            <a:r>
              <a:rPr lang="en-US" sz="3600" dirty="0" smtClean="0">
                <a:sym typeface="Wingdings" pitchFamily="2" charset="2"/>
              </a:rPr>
              <a:t></a:t>
            </a:r>
            <a:r>
              <a:rPr lang="en-US" sz="3600" dirty="0" smtClean="0"/>
              <a:t> In</a:t>
            </a:r>
          </a:p>
          <a:p>
            <a:r>
              <a:rPr lang="en-US" sz="3600" dirty="0" smtClean="0"/>
              <a:t>Outside Only</a:t>
            </a:r>
          </a:p>
          <a:p>
            <a:r>
              <a:rPr lang="en-US" sz="3600" dirty="0" smtClean="0"/>
              <a:t>Printable Forms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Stories &amp; Poems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5" name="TextBox 4"/>
          <p:cNvSpPr txBox="1"/>
          <p:nvPr/>
        </p:nvSpPr>
        <p:spPr>
          <a:xfrm>
            <a:off x="1676400" y="1109008"/>
            <a:ext cx="6248400" cy="1938992"/>
          </a:xfrm>
          <a:prstGeom prst="rect">
            <a:avLst/>
          </a:prstGeom>
          <a:noFill/>
        </p:spPr>
        <p:txBody>
          <a:bodyPr wrap="square" rtlCol="0">
            <a:spAutoFit/>
          </a:bodyPr>
          <a:lstStyle/>
          <a:p>
            <a:pPr>
              <a:buFont typeface="Arial" pitchFamily="34" charset="0"/>
              <a:buChar char="•"/>
            </a:pPr>
            <a:r>
              <a:rPr lang="en-US" sz="4000" dirty="0" smtClean="0"/>
              <a:t>“Symbolic mediator”</a:t>
            </a:r>
          </a:p>
          <a:p>
            <a:pPr>
              <a:buFont typeface="Arial" pitchFamily="34" charset="0"/>
              <a:buChar char="•"/>
            </a:pPr>
            <a:r>
              <a:rPr lang="en-US" sz="4000" dirty="0" smtClean="0"/>
              <a:t>Identity</a:t>
            </a:r>
          </a:p>
          <a:p>
            <a:pPr>
              <a:buFont typeface="Arial" pitchFamily="34" charset="0"/>
              <a:buChar char="•"/>
            </a:pPr>
            <a:r>
              <a:rPr lang="en-US" sz="4000" dirty="0" smtClean="0"/>
              <a:t>Emotion &amp; Self-soothing</a:t>
            </a:r>
          </a:p>
        </p:txBody>
      </p:sp>
      <p:sp>
        <p:nvSpPr>
          <p:cNvPr id="6" name="TextBox 5"/>
          <p:cNvSpPr txBox="1"/>
          <p:nvPr/>
        </p:nvSpPr>
        <p:spPr>
          <a:xfrm>
            <a:off x="685800" y="3657600"/>
            <a:ext cx="6248400" cy="2554545"/>
          </a:xfrm>
          <a:prstGeom prst="rect">
            <a:avLst/>
          </a:prstGeom>
          <a:noFill/>
        </p:spPr>
        <p:txBody>
          <a:bodyPr wrap="square" rtlCol="0">
            <a:spAutoFit/>
          </a:bodyPr>
          <a:lstStyle/>
          <a:p>
            <a:pPr>
              <a:buFont typeface="Arial" pitchFamily="34" charset="0"/>
              <a:buChar char="•"/>
            </a:pPr>
            <a:r>
              <a:rPr lang="en-US" sz="4000" dirty="0" smtClean="0"/>
              <a:t>Sobriety &amp; Substance Use</a:t>
            </a:r>
          </a:p>
          <a:p>
            <a:pPr>
              <a:buFont typeface="Arial" pitchFamily="34" charset="0"/>
              <a:buChar char="•"/>
            </a:pPr>
            <a:r>
              <a:rPr lang="en-US" sz="4000" dirty="0" smtClean="0"/>
              <a:t>Self-harm</a:t>
            </a:r>
          </a:p>
          <a:p>
            <a:pPr>
              <a:buFont typeface="Arial" pitchFamily="34" charset="0"/>
              <a:buChar char="•"/>
            </a:pPr>
            <a:r>
              <a:rPr lang="en-US" sz="4000" dirty="0" smtClean="0"/>
              <a:t>Chronic Illness &amp; Death</a:t>
            </a:r>
          </a:p>
          <a:p>
            <a:pPr>
              <a:buFont typeface="Arial" pitchFamily="34" charset="0"/>
              <a:buChar char="•"/>
            </a:pPr>
            <a:r>
              <a:rPr lang="en-US" sz="4000" dirty="0" smtClean="0"/>
              <a:t>Stepfamilies</a:t>
            </a:r>
          </a:p>
        </p:txBody>
      </p:sp>
      <p:sp>
        <p:nvSpPr>
          <p:cNvPr id="7" name="TextBox 6"/>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pic>
        <p:nvPicPr>
          <p:cNvPr id="8" name="Picture 2" descr="http://ecx.images-amazon.com/images/I/51ofsVA5CvL._AA278_PIkin4,BottomRight,-34,22_AA300_SH20_OU01_.jpg"/>
          <p:cNvPicPr>
            <a:picLocks noChangeAspect="1" noChangeArrowheads="1"/>
          </p:cNvPicPr>
          <p:nvPr/>
        </p:nvPicPr>
        <p:blipFill>
          <a:blip r:embed="rId3" cstate="print"/>
          <a:srcRect l="16000" r="14667" b="12000"/>
          <a:stretch>
            <a:fillRect/>
          </a:stretch>
        </p:blipFill>
        <p:spPr bwMode="auto">
          <a:xfrm>
            <a:off x="6477000" y="3352800"/>
            <a:ext cx="2581564" cy="3276600"/>
          </a:xfrm>
          <a:prstGeom prst="rect">
            <a:avLst/>
          </a:prstGeom>
          <a:noFill/>
        </p:spPr>
      </p:pic>
      <p:sp>
        <p:nvSpPr>
          <p:cNvPr id="9" name="TextBox 8"/>
          <p:cNvSpPr txBox="1"/>
          <p:nvPr/>
        </p:nvSpPr>
        <p:spPr>
          <a:xfrm>
            <a:off x="6351248" y="6642556"/>
            <a:ext cx="2792752" cy="215444"/>
          </a:xfrm>
          <a:prstGeom prst="rect">
            <a:avLst/>
          </a:prstGeom>
          <a:noFill/>
        </p:spPr>
        <p:txBody>
          <a:bodyPr wrap="none" rtlCol="0">
            <a:spAutoFit/>
          </a:bodyPr>
          <a:lstStyle/>
          <a:p>
            <a:r>
              <a:rPr lang="en-US" sz="800" dirty="0" err="1" smtClean="0"/>
              <a:t>Adamo</a:t>
            </a:r>
            <a:r>
              <a:rPr lang="en-US" sz="800" dirty="0" smtClean="0"/>
              <a:t> et al, 2008; </a:t>
            </a:r>
            <a:r>
              <a:rPr lang="en-US" sz="800" dirty="0" err="1" smtClean="0"/>
              <a:t>Chapadjiev</a:t>
            </a:r>
            <a:r>
              <a:rPr lang="en-US" sz="800" dirty="0" smtClean="0"/>
              <a:t>, 2008; Church, 1999; </a:t>
            </a:r>
            <a:r>
              <a:rPr lang="en-US" sz="800" dirty="0" err="1" smtClean="0"/>
              <a:t>Hinz</a:t>
            </a:r>
            <a:r>
              <a:rPr lang="en-US" sz="800" dirty="0" smtClean="0"/>
              <a:t>, 2006</a:t>
            </a:r>
            <a:endParaRPr lang="en-US" sz="800" dirty="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Stories &amp; Poems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5" name="TextBox 4"/>
          <p:cNvSpPr txBox="1"/>
          <p:nvPr/>
        </p:nvSpPr>
        <p:spPr>
          <a:xfrm>
            <a:off x="609600" y="1371600"/>
            <a:ext cx="3810000" cy="3170099"/>
          </a:xfrm>
          <a:prstGeom prst="rect">
            <a:avLst/>
          </a:prstGeom>
          <a:noFill/>
        </p:spPr>
        <p:txBody>
          <a:bodyPr wrap="square" rtlCol="0">
            <a:spAutoFit/>
          </a:bodyPr>
          <a:lstStyle/>
          <a:p>
            <a:r>
              <a:rPr lang="en-US" sz="4000" u="sng" dirty="0" smtClean="0"/>
              <a:t>FAIRY TALES</a:t>
            </a:r>
          </a:p>
          <a:p>
            <a:pPr>
              <a:buFont typeface="Arial" pitchFamily="34" charset="0"/>
              <a:buChar char="•"/>
            </a:pPr>
            <a:r>
              <a:rPr lang="en-US" sz="4000" dirty="0" smtClean="0"/>
              <a:t>Good Character</a:t>
            </a:r>
            <a:endParaRPr lang="en-US" sz="4000" dirty="0" smtClean="0"/>
          </a:p>
          <a:p>
            <a:pPr>
              <a:buFont typeface="Arial" pitchFamily="34" charset="0"/>
              <a:buChar char="•"/>
            </a:pPr>
            <a:r>
              <a:rPr lang="en-US" sz="4000" dirty="0" smtClean="0"/>
              <a:t>Bad Character</a:t>
            </a:r>
          </a:p>
          <a:p>
            <a:pPr>
              <a:buFont typeface="Arial" pitchFamily="34" charset="0"/>
              <a:buChar char="•"/>
            </a:pPr>
            <a:r>
              <a:rPr lang="en-US" sz="4000" dirty="0" smtClean="0"/>
              <a:t>Magic</a:t>
            </a:r>
          </a:p>
          <a:p>
            <a:pPr>
              <a:buFont typeface="Arial" pitchFamily="34" charset="0"/>
              <a:buChar char="•"/>
            </a:pPr>
            <a:r>
              <a:rPr lang="en-US" sz="4000" dirty="0" smtClean="0"/>
              <a:t>Happy Ending</a:t>
            </a:r>
            <a:endParaRPr lang="en-US" sz="4000" dirty="0" smtClean="0"/>
          </a:p>
        </p:txBody>
      </p:sp>
      <p:sp>
        <p:nvSpPr>
          <p:cNvPr id="7" name="TextBox 6"/>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0" name="TextBox 9"/>
          <p:cNvSpPr txBox="1"/>
          <p:nvPr/>
        </p:nvSpPr>
        <p:spPr>
          <a:xfrm>
            <a:off x="4724400" y="3124200"/>
            <a:ext cx="4114800" cy="3170099"/>
          </a:xfrm>
          <a:prstGeom prst="rect">
            <a:avLst/>
          </a:prstGeom>
          <a:noFill/>
        </p:spPr>
        <p:txBody>
          <a:bodyPr wrap="square" rtlCol="0">
            <a:spAutoFit/>
          </a:bodyPr>
          <a:lstStyle/>
          <a:p>
            <a:r>
              <a:rPr lang="en-US" sz="4000" u="sng" dirty="0" smtClean="0"/>
              <a:t>SHORT SHORTS</a:t>
            </a:r>
          </a:p>
          <a:p>
            <a:pPr>
              <a:buFont typeface="Arial" pitchFamily="34" charset="0"/>
              <a:buChar char="•"/>
            </a:pPr>
            <a:r>
              <a:rPr lang="en-US" sz="4000" dirty="0" smtClean="0"/>
              <a:t>One Sentence</a:t>
            </a:r>
            <a:endParaRPr lang="en-US" sz="4000" dirty="0" smtClean="0"/>
          </a:p>
          <a:p>
            <a:pPr>
              <a:buFont typeface="Arial" pitchFamily="34" charset="0"/>
              <a:buChar char="•"/>
            </a:pPr>
            <a:r>
              <a:rPr lang="en-US" sz="4000" dirty="0" smtClean="0"/>
              <a:t>Three Sentence</a:t>
            </a:r>
            <a:endParaRPr lang="en-US" sz="4000" dirty="0" smtClean="0"/>
          </a:p>
          <a:p>
            <a:pPr>
              <a:buFont typeface="Arial" pitchFamily="34" charset="0"/>
              <a:buChar char="•"/>
            </a:pPr>
            <a:r>
              <a:rPr lang="en-US" sz="4000" dirty="0" smtClean="0"/>
              <a:t>Prompts</a:t>
            </a:r>
          </a:p>
          <a:p>
            <a:pPr>
              <a:buFont typeface="Arial" pitchFamily="34" charset="0"/>
              <a:buChar char="•"/>
            </a:pPr>
            <a:r>
              <a:rPr lang="en-US" sz="4000" dirty="0" smtClean="0"/>
              <a:t>Characterizations</a:t>
            </a:r>
            <a:endParaRPr lang="en-US" sz="4000" dirty="0" smtClean="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Workshop!</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Rounded Rectangle 16"/>
          <p:cNvSpPr/>
          <p:nvPr/>
        </p:nvSpPr>
        <p:spPr>
          <a:xfrm>
            <a:off x="76200" y="1219200"/>
            <a:ext cx="5105400" cy="5257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chemeClr val="bg1"/>
                </a:solidFill>
              </a:rPr>
              <a:t>Write from the perspective of your “pet parrot.” How would s/he describe you?</a:t>
            </a:r>
          </a:p>
          <a:p>
            <a:r>
              <a:rPr lang="en-US" sz="3200" b="1" i="1" dirty="0" smtClean="0">
                <a:solidFill>
                  <a:schemeClr val="bg1"/>
                </a:solidFill>
              </a:rPr>
              <a:t>One strength</a:t>
            </a:r>
          </a:p>
          <a:p>
            <a:r>
              <a:rPr lang="en-US" sz="3200" b="1" i="1" dirty="0" smtClean="0">
                <a:solidFill>
                  <a:schemeClr val="bg1"/>
                </a:solidFill>
              </a:rPr>
              <a:t>One weakness</a:t>
            </a:r>
          </a:p>
          <a:p>
            <a:r>
              <a:rPr lang="en-US" sz="3200" b="1" i="1" dirty="0" smtClean="0">
                <a:solidFill>
                  <a:schemeClr val="bg1"/>
                </a:solidFill>
              </a:rPr>
              <a:t>We get along when…</a:t>
            </a:r>
          </a:p>
          <a:p>
            <a:r>
              <a:rPr lang="en-US" sz="3200" b="1" i="1" dirty="0" smtClean="0">
                <a:solidFill>
                  <a:schemeClr val="bg1"/>
                </a:solidFill>
              </a:rPr>
              <a:t>When we fight, we make up by…</a:t>
            </a:r>
          </a:p>
        </p:txBody>
      </p:sp>
      <p:sp>
        <p:nvSpPr>
          <p:cNvPr id="7" name="TextBox 6"/>
          <p:cNvSpPr txBox="1"/>
          <p:nvPr/>
        </p:nvSpPr>
        <p:spPr>
          <a:xfrm>
            <a:off x="5441063" y="1981200"/>
            <a:ext cx="3702937" cy="2308324"/>
          </a:xfrm>
          <a:prstGeom prst="rect">
            <a:avLst/>
          </a:prstGeom>
          <a:noFill/>
        </p:spPr>
        <p:txBody>
          <a:bodyPr wrap="none" rtlCol="0">
            <a:spAutoFit/>
          </a:bodyPr>
          <a:lstStyle/>
          <a:p>
            <a:r>
              <a:rPr lang="en-US" sz="3600" u="sng" dirty="0" smtClean="0"/>
              <a:t>MATERIALS</a:t>
            </a:r>
          </a:p>
          <a:p>
            <a:r>
              <a:rPr lang="en-US" sz="3600" dirty="0" smtClean="0"/>
              <a:t>Paper</a:t>
            </a:r>
          </a:p>
          <a:p>
            <a:r>
              <a:rPr lang="en-US" sz="3600" dirty="0" smtClean="0"/>
              <a:t>Pen or pencil</a:t>
            </a:r>
          </a:p>
          <a:p>
            <a:r>
              <a:rPr lang="en-US" sz="3600" dirty="0" smtClean="0"/>
              <a:t>Prompts (optional)</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Sensitive Topics</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Rounded Rectangle 16"/>
          <p:cNvSpPr/>
          <p:nvPr/>
        </p:nvSpPr>
        <p:spPr>
          <a:xfrm>
            <a:off x="457200" y="1371600"/>
            <a:ext cx="5257800" cy="495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dirty="0" smtClean="0">
                <a:solidFill>
                  <a:schemeClr val="bg1"/>
                </a:solidFill>
              </a:rPr>
              <a:t>List THREE topics that are sensitive to YOU.</a:t>
            </a:r>
          </a:p>
          <a:p>
            <a:endParaRPr lang="en-US" sz="3600" b="1" i="1" dirty="0" smtClean="0">
              <a:solidFill>
                <a:schemeClr val="bg1"/>
              </a:solidFill>
            </a:endParaRPr>
          </a:p>
          <a:p>
            <a:r>
              <a:rPr lang="en-US" sz="4000" b="1" i="1" dirty="0" smtClean="0">
                <a:solidFill>
                  <a:schemeClr val="bg1"/>
                </a:solidFill>
              </a:rPr>
              <a:t>List TWO that may be sensitive to CLIENTS.</a:t>
            </a:r>
            <a:endParaRPr lang="en-US" sz="4000" b="1" i="1" dirty="0">
              <a:solidFill>
                <a:schemeClr val="bg1"/>
              </a:solidFill>
            </a:endParaRPr>
          </a:p>
        </p:txBody>
      </p:sp>
      <p:grpSp>
        <p:nvGrpSpPr>
          <p:cNvPr id="10" name="Group 9"/>
          <p:cNvGrpSpPr/>
          <p:nvPr/>
        </p:nvGrpSpPr>
        <p:grpSpPr>
          <a:xfrm>
            <a:off x="6400800" y="4114800"/>
            <a:ext cx="2057400" cy="2514600"/>
            <a:chOff x="381000" y="1066800"/>
            <a:chExt cx="2971800" cy="3073316"/>
          </a:xfrm>
        </p:grpSpPr>
        <p:pic>
          <p:nvPicPr>
            <p:cNvPr id="11" name="Picture 2" descr="http://www.its.uci.edu/%7Ejaykay/lpmbpics/fo-01/d-f/embarassed-2nd-2-2.jpg"/>
            <p:cNvPicPr>
              <a:picLocks noChangeAspect="1" noChangeArrowheads="1"/>
            </p:cNvPicPr>
            <p:nvPr/>
          </p:nvPicPr>
          <p:blipFill>
            <a:blip r:embed="rId3" cstate="print"/>
            <a:srcRect l="10127" r="18987"/>
            <a:stretch>
              <a:fillRect/>
            </a:stretch>
          </p:blipFill>
          <p:spPr bwMode="auto">
            <a:xfrm>
              <a:off x="457200" y="1066800"/>
              <a:ext cx="2895600" cy="3050723"/>
            </a:xfrm>
            <a:prstGeom prst="rect">
              <a:avLst/>
            </a:prstGeom>
            <a:noFill/>
          </p:spPr>
        </p:pic>
        <p:sp>
          <p:nvSpPr>
            <p:cNvPr id="13" name="TextBox 12"/>
            <p:cNvSpPr txBox="1"/>
            <p:nvPr/>
          </p:nvSpPr>
          <p:spPr>
            <a:xfrm>
              <a:off x="381000" y="3886200"/>
              <a:ext cx="1037463" cy="253916"/>
            </a:xfrm>
            <a:prstGeom prst="rect">
              <a:avLst/>
            </a:prstGeom>
            <a:noFill/>
          </p:spPr>
          <p:txBody>
            <a:bodyPr wrap="none" rtlCol="0">
              <a:spAutoFit/>
            </a:bodyPr>
            <a:lstStyle/>
            <a:p>
              <a:r>
                <a:rPr lang="en-US" sz="1050" dirty="0" smtClean="0"/>
                <a:t>©2001, uci.edu</a:t>
              </a:r>
              <a:endParaRPr lang="en-US" sz="1050" dirty="0"/>
            </a:p>
          </p:txBody>
        </p:sp>
      </p:grpSp>
      <p:grpSp>
        <p:nvGrpSpPr>
          <p:cNvPr id="14" name="Group 13"/>
          <p:cNvGrpSpPr/>
          <p:nvPr/>
        </p:nvGrpSpPr>
        <p:grpSpPr>
          <a:xfrm>
            <a:off x="6172200" y="1066800"/>
            <a:ext cx="2461260" cy="2667000"/>
            <a:chOff x="2620736" y="3276600"/>
            <a:chExt cx="3627664" cy="3286713"/>
          </a:xfrm>
        </p:grpSpPr>
        <p:pic>
          <p:nvPicPr>
            <p:cNvPr id="15" name="Picture 6" descr="http://www.visualphotos.com/photo/1x9229597/Woman_standing_behind_table_hands_over_ears_eyes_IAI009000681.jpg"/>
            <p:cNvPicPr>
              <a:picLocks noChangeAspect="1" noChangeArrowheads="1"/>
            </p:cNvPicPr>
            <p:nvPr/>
          </p:nvPicPr>
          <p:blipFill>
            <a:blip r:embed="rId4" cstate="print"/>
            <a:srcRect l="12308" t="8811" r="49538" b="41850"/>
            <a:stretch>
              <a:fillRect/>
            </a:stretch>
          </p:blipFill>
          <p:spPr bwMode="auto">
            <a:xfrm>
              <a:off x="2620736" y="3276600"/>
              <a:ext cx="3627664" cy="3276600"/>
            </a:xfrm>
            <a:prstGeom prst="rect">
              <a:avLst/>
            </a:prstGeom>
            <a:noFill/>
          </p:spPr>
        </p:pic>
        <p:sp>
          <p:nvSpPr>
            <p:cNvPr id="16" name="TextBox 15"/>
            <p:cNvSpPr txBox="1"/>
            <p:nvPr/>
          </p:nvSpPr>
          <p:spPr>
            <a:xfrm>
              <a:off x="4417721" y="6309397"/>
              <a:ext cx="1527983" cy="253916"/>
            </a:xfrm>
            <a:prstGeom prst="rect">
              <a:avLst/>
            </a:prstGeom>
            <a:noFill/>
          </p:spPr>
          <p:txBody>
            <a:bodyPr wrap="none" rtlCol="0">
              <a:spAutoFit/>
            </a:bodyPr>
            <a:lstStyle/>
            <a:p>
              <a:r>
                <a:rPr lang="en-US" sz="1050" dirty="0" smtClean="0">
                  <a:solidFill>
                    <a:schemeClr val="bg1"/>
                  </a:solidFill>
                </a:rPr>
                <a:t>©</a:t>
              </a:r>
              <a:r>
                <a:rPr lang="en-US" sz="1050" dirty="0" err="1" smtClean="0">
                  <a:solidFill>
                    <a:schemeClr val="bg1"/>
                  </a:solidFill>
                </a:rPr>
                <a:t>n.d</a:t>
              </a:r>
              <a:r>
                <a:rPr lang="en-US" sz="1050" dirty="0" smtClean="0">
                  <a:solidFill>
                    <a:schemeClr val="bg1"/>
                  </a:solidFill>
                </a:rPr>
                <a:t>., visualphotos.com</a:t>
              </a:r>
              <a:endParaRPr lang="en-US" sz="1050" dirty="0">
                <a:solidFill>
                  <a:schemeClr val="bg1"/>
                </a:solidFill>
              </a:endParaRPr>
            </a:p>
          </p:txBody>
        </p:sp>
      </p:gr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Letter Writing</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8" name="TextBox 7"/>
          <p:cNvSpPr txBox="1"/>
          <p:nvPr/>
        </p:nvSpPr>
        <p:spPr>
          <a:xfrm>
            <a:off x="609600" y="1261408"/>
            <a:ext cx="6248400" cy="2554545"/>
          </a:xfrm>
          <a:prstGeom prst="rect">
            <a:avLst/>
          </a:prstGeom>
          <a:noFill/>
        </p:spPr>
        <p:txBody>
          <a:bodyPr wrap="square" rtlCol="0">
            <a:spAutoFit/>
          </a:bodyPr>
          <a:lstStyle/>
          <a:p>
            <a:pPr>
              <a:buFont typeface="Arial" pitchFamily="34" charset="0"/>
              <a:buChar char="•"/>
            </a:pPr>
            <a:r>
              <a:rPr lang="en-US" sz="4000" dirty="0" smtClean="0"/>
              <a:t>Relational Skills</a:t>
            </a:r>
          </a:p>
          <a:p>
            <a:pPr>
              <a:buFont typeface="Arial" pitchFamily="34" charset="0"/>
              <a:buChar char="•"/>
            </a:pPr>
            <a:r>
              <a:rPr lang="en-US" sz="4000" dirty="0" smtClean="0"/>
              <a:t>Emotional Attendance</a:t>
            </a:r>
          </a:p>
          <a:p>
            <a:pPr>
              <a:buFont typeface="Arial" pitchFamily="34" charset="0"/>
              <a:buChar char="•"/>
            </a:pPr>
            <a:r>
              <a:rPr lang="en-US" sz="4000" dirty="0" smtClean="0"/>
              <a:t>Self- Analysis</a:t>
            </a:r>
          </a:p>
          <a:p>
            <a:pPr>
              <a:buFont typeface="Arial" pitchFamily="34" charset="0"/>
              <a:buChar char="•"/>
            </a:pPr>
            <a:r>
              <a:rPr lang="en-US" sz="4000" dirty="0" smtClean="0"/>
              <a:t>Biology</a:t>
            </a:r>
          </a:p>
        </p:txBody>
      </p:sp>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3" name="TextBox 12"/>
          <p:cNvSpPr txBox="1"/>
          <p:nvPr/>
        </p:nvSpPr>
        <p:spPr>
          <a:xfrm>
            <a:off x="4648200" y="3846255"/>
            <a:ext cx="4114800" cy="2554545"/>
          </a:xfrm>
          <a:prstGeom prst="rect">
            <a:avLst/>
          </a:prstGeom>
          <a:noFill/>
        </p:spPr>
        <p:txBody>
          <a:bodyPr wrap="square" rtlCol="0">
            <a:spAutoFit/>
          </a:bodyPr>
          <a:lstStyle/>
          <a:p>
            <a:r>
              <a:rPr lang="en-US" sz="4000" u="sng" dirty="0" smtClean="0"/>
              <a:t>ALTERNATES</a:t>
            </a:r>
            <a:endParaRPr lang="en-US" sz="4000" dirty="0" smtClean="0"/>
          </a:p>
          <a:p>
            <a:pPr>
              <a:buFont typeface="Arial" pitchFamily="34" charset="0"/>
              <a:buChar char="•"/>
            </a:pPr>
            <a:r>
              <a:rPr lang="en-US" sz="4000" dirty="0" smtClean="0"/>
              <a:t>Three Sentences</a:t>
            </a:r>
            <a:endParaRPr lang="en-US" sz="4000" dirty="0" smtClean="0"/>
          </a:p>
          <a:p>
            <a:pPr>
              <a:buFont typeface="Arial" pitchFamily="34" charset="0"/>
              <a:buChar char="•"/>
            </a:pPr>
            <a:r>
              <a:rPr lang="en-US" sz="4000" dirty="0" smtClean="0"/>
              <a:t>Past/ Future</a:t>
            </a:r>
            <a:endParaRPr lang="en-US" sz="4000" dirty="0" smtClean="0"/>
          </a:p>
          <a:p>
            <a:pPr>
              <a:buFont typeface="Arial" pitchFamily="34" charset="0"/>
              <a:buChar char="•"/>
            </a:pPr>
            <a:r>
              <a:rPr lang="en-US" sz="4000" dirty="0" smtClean="0"/>
              <a:t>Grandchild</a:t>
            </a:r>
            <a:endParaRPr lang="en-US" sz="4000" dirty="0" smtClean="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6"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Practical Scientists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5" name="Rounded Rectangle 4"/>
          <p:cNvSpPr/>
          <p:nvPr/>
        </p:nvSpPr>
        <p:spPr>
          <a:xfrm>
            <a:off x="0" y="1524000"/>
            <a:ext cx="8001000"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ll MT" pitchFamily="18" charset="0"/>
              </a:rPr>
              <a:t>“</a:t>
            </a:r>
            <a:r>
              <a:rPr lang="en-US" sz="2400" dirty="0" smtClean="0">
                <a:solidFill>
                  <a:schemeClr val="bg1"/>
                </a:solidFill>
                <a:latin typeface="Lucida Console" pitchFamily="49" charset="0"/>
              </a:rPr>
              <a:t>A practice-oriented introduction to building an evidence base for counselling and psychotherapy</a:t>
            </a:r>
            <a:r>
              <a:rPr lang="en-US" sz="2400" dirty="0" smtClean="0">
                <a:solidFill>
                  <a:schemeClr val="bg1"/>
                </a:solidFill>
                <a:latin typeface="Bell MT" pitchFamily="18" charset="0"/>
              </a:rPr>
              <a:t>”</a:t>
            </a:r>
            <a:endParaRPr lang="en-US" sz="2400" dirty="0">
              <a:solidFill>
                <a:schemeClr val="bg1"/>
              </a:solidFill>
              <a:latin typeface="Bell MT" pitchFamily="18" charset="0"/>
            </a:endParaRPr>
          </a:p>
        </p:txBody>
      </p:sp>
      <p:sp>
        <p:nvSpPr>
          <p:cNvPr id="8" name="Rounded Rectangle 7"/>
          <p:cNvSpPr/>
          <p:nvPr/>
        </p:nvSpPr>
        <p:spPr>
          <a:xfrm>
            <a:off x="990600" y="3048000"/>
            <a:ext cx="8153400" cy="12192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Gothic" pitchFamily="34" charset="0"/>
              </a:rPr>
              <a:t>“Practice-based evidence in school-based counselling”</a:t>
            </a:r>
            <a:endParaRPr lang="en-US" sz="2800" b="1" dirty="0">
              <a:solidFill>
                <a:schemeClr val="bg1"/>
              </a:solidFill>
              <a:latin typeface="Century Gothic" pitchFamily="34" charset="0"/>
            </a:endParaRPr>
          </a:p>
        </p:txBody>
      </p:sp>
      <p:sp>
        <p:nvSpPr>
          <p:cNvPr id="9" name="Rounded Rectangle 8"/>
          <p:cNvSpPr/>
          <p:nvPr/>
        </p:nvSpPr>
        <p:spPr>
          <a:xfrm>
            <a:off x="0" y="4572000"/>
            <a:ext cx="8001000" cy="121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ourier New" pitchFamily="49" charset="0"/>
                <a:cs typeface="Courier New" pitchFamily="49" charset="0"/>
              </a:rPr>
              <a:t>“Evaluating the processes and outcomes of vocational counselling”</a:t>
            </a:r>
            <a:endParaRPr lang="en-US" sz="2800" b="1" dirty="0">
              <a:solidFill>
                <a:schemeClr val="bg1"/>
              </a:solidFill>
              <a:latin typeface="Courier New" pitchFamily="49" charset="0"/>
              <a:cs typeface="Courier New" pitchFamily="49" charset="0"/>
            </a:endParaRPr>
          </a:p>
        </p:txBody>
      </p:sp>
      <p:sp>
        <p:nvSpPr>
          <p:cNvPr id="10" name="TextBox 9"/>
          <p:cNvSpPr txBox="1"/>
          <p:nvPr/>
        </p:nvSpPr>
        <p:spPr>
          <a:xfrm>
            <a:off x="5819051" y="6642556"/>
            <a:ext cx="3324949" cy="215444"/>
          </a:xfrm>
          <a:prstGeom prst="rect">
            <a:avLst/>
          </a:prstGeom>
          <a:noFill/>
        </p:spPr>
        <p:txBody>
          <a:bodyPr wrap="none" rtlCol="0">
            <a:spAutoFit/>
          </a:bodyPr>
          <a:lstStyle/>
          <a:p>
            <a:r>
              <a:rPr lang="en-US" sz="800" dirty="0" smtClean="0"/>
              <a:t>Hanley, </a:t>
            </a:r>
            <a:r>
              <a:rPr lang="en-US" sz="800" dirty="0" err="1" smtClean="0"/>
              <a:t>Sefi</a:t>
            </a:r>
            <a:r>
              <a:rPr lang="en-US" sz="800" dirty="0" smtClean="0"/>
              <a:t> &amp; </a:t>
            </a:r>
            <a:r>
              <a:rPr lang="en-US" sz="800" dirty="0" err="1" smtClean="0"/>
              <a:t>Lennie</a:t>
            </a:r>
            <a:r>
              <a:rPr lang="en-US" sz="800" dirty="0" smtClean="0"/>
              <a:t>, 2011; </a:t>
            </a:r>
            <a:r>
              <a:rPr lang="en-US" sz="800" dirty="0" err="1" smtClean="0"/>
              <a:t>Henton</a:t>
            </a:r>
            <a:r>
              <a:rPr lang="en-US" sz="800" dirty="0" smtClean="0"/>
              <a:t>, 2012; </a:t>
            </a:r>
            <a:r>
              <a:rPr lang="en-US" sz="800" dirty="0" err="1" smtClean="0"/>
              <a:t>Hiebert</a:t>
            </a:r>
            <a:r>
              <a:rPr lang="en-US" sz="800" dirty="0" smtClean="0"/>
              <a:t> et al, 2011; Young, 2009</a:t>
            </a:r>
            <a:endParaRPr lang="en-US" sz="8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0"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Make it Yours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6" name="TextBox 5"/>
          <p:cNvSpPr txBox="1"/>
          <p:nvPr/>
        </p:nvSpPr>
        <p:spPr>
          <a:xfrm>
            <a:off x="2726727" y="1600200"/>
            <a:ext cx="4283673" cy="2554545"/>
          </a:xfrm>
          <a:prstGeom prst="rect">
            <a:avLst/>
          </a:prstGeom>
          <a:noFill/>
        </p:spPr>
        <p:txBody>
          <a:bodyPr wrap="none" rtlCol="0">
            <a:spAutoFit/>
          </a:bodyPr>
          <a:lstStyle/>
          <a:p>
            <a:r>
              <a:rPr lang="en-US" sz="4000" u="sng" dirty="0" smtClean="0"/>
              <a:t>MATERIALS</a:t>
            </a:r>
          </a:p>
          <a:p>
            <a:r>
              <a:rPr lang="en-US" sz="4000" dirty="0" smtClean="0"/>
              <a:t>File review</a:t>
            </a:r>
          </a:p>
          <a:p>
            <a:r>
              <a:rPr lang="en-US" sz="4000" dirty="0" smtClean="0"/>
              <a:t>Progress/Outcomes</a:t>
            </a:r>
          </a:p>
          <a:p>
            <a:r>
              <a:rPr lang="en-US" sz="4000" dirty="0" err="1" smtClean="0"/>
              <a:t>SurveyGizmo</a:t>
            </a:r>
            <a:r>
              <a:rPr lang="en-US" sz="4000" dirty="0" smtClean="0"/>
              <a: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Stick </a:t>
            </a:r>
            <a:r>
              <a:rPr lang="en-US" sz="5400" dirty="0" smtClean="0">
                <a:solidFill>
                  <a:srgbClr val="FFFF00"/>
                </a:solidFill>
                <a:latin typeface="+mj-lt"/>
                <a:ea typeface="+mj-ea"/>
                <a:cs typeface="+mj-cs"/>
              </a:rPr>
              <a:t>People, Body Parts</a:t>
            </a:r>
            <a:endParaRPr kumimoji="0" lang="en-US" sz="5400" b="0" u="none" strike="noStrike" kern="1200" cap="none" spc="0" normalizeH="0" baseline="0" noProof="0" dirty="0" smtClean="0">
              <a:ln>
                <a:noFill/>
              </a:ln>
              <a:solidFill>
                <a:srgbClr val="FFFF00"/>
              </a:solidFill>
              <a:effectLst/>
              <a:uLnTx/>
              <a:uFillTx/>
              <a:latin typeface="+mj-lt"/>
              <a:ea typeface="+mj-ea"/>
              <a:cs typeface="+mj-cs"/>
            </a:endParaRPr>
          </a:p>
        </p:txBody>
      </p:sp>
      <p:sp>
        <p:nvSpPr>
          <p:cNvPr id="3" name="TextBox 2"/>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7" name="TextBox 6"/>
          <p:cNvSpPr txBox="1"/>
          <p:nvPr/>
        </p:nvSpPr>
        <p:spPr>
          <a:xfrm>
            <a:off x="457200" y="1219200"/>
            <a:ext cx="4343400" cy="2308324"/>
          </a:xfrm>
          <a:prstGeom prst="rect">
            <a:avLst/>
          </a:prstGeom>
          <a:noFill/>
        </p:spPr>
        <p:txBody>
          <a:bodyPr wrap="square" rtlCol="0">
            <a:spAutoFit/>
          </a:bodyPr>
          <a:lstStyle/>
          <a:p>
            <a:pPr>
              <a:buFont typeface="Arial" pitchFamily="34" charset="0"/>
              <a:buChar char="•"/>
            </a:pPr>
            <a:r>
              <a:rPr lang="en-US" sz="3600" dirty="0" smtClean="0"/>
              <a:t>Positioning</a:t>
            </a:r>
          </a:p>
          <a:p>
            <a:pPr>
              <a:buFont typeface="Arial" pitchFamily="34" charset="0"/>
              <a:buChar char="•"/>
            </a:pPr>
            <a:r>
              <a:rPr lang="en-US" sz="3600" dirty="0" smtClean="0"/>
              <a:t>Development</a:t>
            </a:r>
          </a:p>
          <a:p>
            <a:pPr>
              <a:buFont typeface="Arial" pitchFamily="34" charset="0"/>
              <a:buChar char="•"/>
            </a:pPr>
            <a:r>
              <a:rPr lang="en-US" sz="3600" dirty="0" smtClean="0"/>
              <a:t>Communication</a:t>
            </a:r>
          </a:p>
          <a:p>
            <a:pPr>
              <a:buFont typeface="Arial" pitchFamily="34" charset="0"/>
              <a:buChar char="•"/>
            </a:pPr>
            <a:r>
              <a:rPr lang="en-US" sz="3600" dirty="0" smtClean="0"/>
              <a:t>Interpretation</a:t>
            </a:r>
          </a:p>
        </p:txBody>
      </p:sp>
      <p:sp>
        <p:nvSpPr>
          <p:cNvPr id="10" name="TextBox 9"/>
          <p:cNvSpPr txBox="1"/>
          <p:nvPr/>
        </p:nvSpPr>
        <p:spPr>
          <a:xfrm>
            <a:off x="6570116" y="6629400"/>
            <a:ext cx="2650084" cy="215444"/>
          </a:xfrm>
          <a:prstGeom prst="rect">
            <a:avLst/>
          </a:prstGeom>
          <a:noFill/>
        </p:spPr>
        <p:txBody>
          <a:bodyPr wrap="none" rtlCol="0">
            <a:spAutoFit/>
          </a:bodyPr>
          <a:lstStyle/>
          <a:p>
            <a:r>
              <a:rPr lang="en-US" sz="800" dirty="0" smtClean="0"/>
              <a:t>Brown, 1986; </a:t>
            </a:r>
            <a:r>
              <a:rPr lang="en-US" sz="800" dirty="0" err="1" smtClean="0"/>
              <a:t>Buchalter</a:t>
            </a:r>
            <a:r>
              <a:rPr lang="en-US" sz="800" dirty="0" smtClean="0"/>
              <a:t>, 2004; Chilcote, 2011; Wright, 2007</a:t>
            </a:r>
            <a:endParaRPr lang="en-US" sz="800" dirty="0"/>
          </a:p>
        </p:txBody>
      </p:sp>
      <p:sp>
        <p:nvSpPr>
          <p:cNvPr id="8" name="TextBox 7"/>
          <p:cNvSpPr txBox="1"/>
          <p:nvPr/>
        </p:nvSpPr>
        <p:spPr>
          <a:xfrm>
            <a:off x="4648200" y="2895600"/>
            <a:ext cx="4953000" cy="3416320"/>
          </a:xfrm>
          <a:prstGeom prst="rect">
            <a:avLst/>
          </a:prstGeom>
          <a:noFill/>
        </p:spPr>
        <p:txBody>
          <a:bodyPr wrap="square" rtlCol="0">
            <a:spAutoFit/>
          </a:bodyPr>
          <a:lstStyle/>
          <a:p>
            <a:pPr>
              <a:buFont typeface="Arial" pitchFamily="34" charset="0"/>
              <a:buChar char="•"/>
            </a:pPr>
            <a:r>
              <a:rPr lang="en-US" sz="3600" dirty="0" smtClean="0"/>
              <a:t>Sexuality</a:t>
            </a:r>
          </a:p>
          <a:p>
            <a:pPr>
              <a:buFont typeface="Arial" pitchFamily="34" charset="0"/>
              <a:buChar char="•"/>
            </a:pPr>
            <a:r>
              <a:rPr lang="en-US" sz="3600" dirty="0" smtClean="0"/>
              <a:t>History</a:t>
            </a:r>
          </a:p>
          <a:p>
            <a:pPr>
              <a:buFont typeface="Arial" pitchFamily="34" charset="0"/>
              <a:buChar char="•"/>
            </a:pPr>
            <a:r>
              <a:rPr lang="en-US" sz="3600" dirty="0" smtClean="0"/>
              <a:t>Violence</a:t>
            </a:r>
            <a:endParaRPr lang="en-US" sz="3600" dirty="0" smtClean="0"/>
          </a:p>
          <a:p>
            <a:pPr>
              <a:buFont typeface="Arial" pitchFamily="34" charset="0"/>
              <a:buChar char="•"/>
            </a:pPr>
            <a:r>
              <a:rPr lang="en-US" sz="3600" dirty="0" smtClean="0"/>
              <a:t>Cancer</a:t>
            </a:r>
            <a:endParaRPr lang="en-US" sz="3600" dirty="0" smtClean="0"/>
          </a:p>
          <a:p>
            <a:pPr>
              <a:buFont typeface="Arial" pitchFamily="34" charset="0"/>
              <a:buChar char="•"/>
            </a:pPr>
            <a:r>
              <a:rPr lang="en-US" sz="3600" dirty="0" smtClean="0"/>
              <a:t>Supervision</a:t>
            </a:r>
            <a:endParaRPr lang="en-US" sz="3600" dirty="0" smtClean="0"/>
          </a:p>
          <a:p>
            <a:pPr>
              <a:buFont typeface="Arial" pitchFamily="34" charset="0"/>
              <a:buChar char="•"/>
            </a:pPr>
            <a:endParaRPr lang="en-US" sz="3600"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Workshop!</a:t>
            </a:r>
            <a:endParaRPr lang="en-US" sz="4800" dirty="0">
              <a:solidFill>
                <a:srgbClr val="FFFF00"/>
              </a:solidFill>
            </a:endParaRPr>
          </a:p>
        </p:txBody>
      </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Rounded Rectangle 16"/>
          <p:cNvSpPr/>
          <p:nvPr/>
        </p:nvSpPr>
        <p:spPr>
          <a:xfrm>
            <a:off x="76200" y="1219200"/>
            <a:ext cx="5105400" cy="5257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smtClean="0">
                <a:solidFill>
                  <a:schemeClr val="bg1"/>
                </a:solidFill>
              </a:rPr>
              <a:t>What mood is your THUMB currently in?</a:t>
            </a:r>
          </a:p>
          <a:p>
            <a:r>
              <a:rPr lang="en-US" sz="3600" b="1" i="1" dirty="0" smtClean="0">
                <a:solidFill>
                  <a:schemeClr val="bg1"/>
                </a:solidFill>
              </a:rPr>
              <a:t>Trace your thumb.</a:t>
            </a:r>
          </a:p>
          <a:p>
            <a:r>
              <a:rPr lang="en-US" sz="3600" b="1" i="1" dirty="0" smtClean="0">
                <a:solidFill>
                  <a:schemeClr val="bg1"/>
                </a:solidFill>
              </a:rPr>
              <a:t>Fill it in however you like.</a:t>
            </a:r>
          </a:p>
          <a:p>
            <a:r>
              <a:rPr lang="en-US" sz="3600" b="1" i="1" dirty="0" smtClean="0">
                <a:solidFill>
                  <a:schemeClr val="bg1"/>
                </a:solidFill>
              </a:rPr>
              <a:t>Fill in the surroundings if you like.</a:t>
            </a:r>
            <a:endParaRPr lang="en-US" sz="3600" b="1" i="1" dirty="0" smtClean="0">
              <a:solidFill>
                <a:schemeClr val="bg1"/>
              </a:solidFill>
            </a:endParaRPr>
          </a:p>
        </p:txBody>
      </p:sp>
      <p:sp>
        <p:nvSpPr>
          <p:cNvPr id="7" name="TextBox 6"/>
          <p:cNvSpPr txBox="1"/>
          <p:nvPr/>
        </p:nvSpPr>
        <p:spPr>
          <a:xfrm>
            <a:off x="5441063" y="1981200"/>
            <a:ext cx="2301399" cy="1754326"/>
          </a:xfrm>
          <a:prstGeom prst="rect">
            <a:avLst/>
          </a:prstGeom>
          <a:noFill/>
        </p:spPr>
        <p:txBody>
          <a:bodyPr wrap="none" rtlCol="0">
            <a:spAutoFit/>
          </a:bodyPr>
          <a:lstStyle/>
          <a:p>
            <a:r>
              <a:rPr lang="en-US" sz="3600" u="sng" dirty="0" smtClean="0"/>
              <a:t>MATERIALS</a:t>
            </a:r>
          </a:p>
          <a:p>
            <a:r>
              <a:rPr lang="en-US" sz="3600" dirty="0" smtClean="0"/>
              <a:t>Paper</a:t>
            </a:r>
          </a:p>
          <a:p>
            <a:r>
              <a:rPr lang="en-US" sz="3600" dirty="0" smtClean="0"/>
              <a:t>Crayons</a:t>
            </a:r>
            <a:endParaRPr lang="en-US" sz="3600" dirty="0" smtClean="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7" name="TextBox 6"/>
          <p:cNvSpPr txBox="1"/>
          <p:nvPr/>
        </p:nvSpPr>
        <p:spPr>
          <a:xfrm>
            <a:off x="2120779" y="1219200"/>
            <a:ext cx="5042021" cy="3785652"/>
          </a:xfrm>
          <a:prstGeom prst="rect">
            <a:avLst/>
          </a:prstGeom>
          <a:noFill/>
        </p:spPr>
        <p:txBody>
          <a:bodyPr wrap="none" rtlCol="0">
            <a:spAutoFit/>
          </a:bodyPr>
          <a:lstStyle/>
          <a:p>
            <a:r>
              <a:rPr lang="en-US" sz="4800" dirty="0" smtClean="0"/>
              <a:t>Time Management</a:t>
            </a:r>
          </a:p>
          <a:p>
            <a:r>
              <a:rPr lang="en-US" sz="4800" dirty="0" smtClean="0"/>
              <a:t>Reflection</a:t>
            </a:r>
          </a:p>
          <a:p>
            <a:r>
              <a:rPr lang="en-US" sz="4800" dirty="0" err="1" smtClean="0"/>
              <a:t>Humour</a:t>
            </a:r>
            <a:endParaRPr lang="en-US" sz="4800" dirty="0" smtClean="0"/>
          </a:p>
          <a:p>
            <a:r>
              <a:rPr lang="en-US" sz="4800" dirty="0" smtClean="0"/>
              <a:t>Motivation</a:t>
            </a:r>
          </a:p>
          <a:p>
            <a:r>
              <a:rPr lang="en-US" sz="4800" dirty="0" smtClean="0">
                <a:solidFill>
                  <a:srgbClr val="FFFF00"/>
                </a:solidFill>
              </a:rPr>
              <a:t>Bring your Best Self</a:t>
            </a:r>
            <a:endParaRPr lang="en-US" sz="4800" dirty="0">
              <a:solidFill>
                <a:srgbClr val="FFFF00"/>
              </a:solidFill>
            </a:endParaRPr>
          </a:p>
        </p:txBody>
      </p:sp>
      <p:sp>
        <p:nvSpPr>
          <p:cNvPr id="9"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Challenges</a:t>
            </a:r>
            <a:endParaRPr kumimoji="0" lang="en-US" sz="5400" b="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0" name="TextBox 9"/>
          <p:cNvSpPr txBox="1"/>
          <p:nvPr/>
        </p:nvSpPr>
        <p:spPr>
          <a:xfrm>
            <a:off x="1066800" y="5903893"/>
            <a:ext cx="6324600" cy="954107"/>
          </a:xfrm>
          <a:prstGeom prst="rect">
            <a:avLst/>
          </a:prstGeom>
          <a:noFill/>
        </p:spPr>
        <p:txBody>
          <a:bodyPr wrap="square" rtlCol="0">
            <a:spAutoFit/>
          </a:bodyPr>
          <a:lstStyle/>
          <a:p>
            <a:pPr algn="ctr"/>
            <a:r>
              <a:rPr lang="en-US" sz="2800" b="1" dirty="0" smtClean="0"/>
              <a:t>Autumn M </a:t>
            </a:r>
            <a:r>
              <a:rPr lang="en-US" sz="2800" b="1" dirty="0" err="1" smtClean="0"/>
              <a:t>Chilcote</a:t>
            </a:r>
            <a:r>
              <a:rPr lang="en-US" sz="2800" dirty="0" smtClean="0"/>
              <a:t>, BA, </a:t>
            </a:r>
            <a:r>
              <a:rPr lang="en-US" sz="2800" dirty="0" err="1" smtClean="0"/>
              <a:t>MEd</a:t>
            </a:r>
            <a:r>
              <a:rPr lang="en-US" sz="2800" dirty="0" smtClean="0"/>
              <a:t>, CCC</a:t>
            </a:r>
          </a:p>
          <a:p>
            <a:pPr algn="ctr"/>
            <a:r>
              <a:rPr lang="en-US" sz="2800" b="1" dirty="0" smtClean="0">
                <a:solidFill>
                  <a:srgbClr val="FFFF00"/>
                </a:solidFill>
              </a:rPr>
              <a:t>autumnchilcote@gmail.com</a:t>
            </a:r>
            <a:endParaRPr lang="en-US" sz="2800"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5" name="Title 1"/>
          <p:cNvSpPr txBox="1">
            <a:spLocks/>
          </p:cNvSpPr>
          <p:nvPr/>
        </p:nvSpPr>
        <p:spPr>
          <a:xfrm>
            <a:off x="15240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rgbClr val="FFFF00"/>
                </a:solidFill>
                <a:latin typeface="+mj-lt"/>
                <a:ea typeface="+mj-ea"/>
                <a:cs typeface="+mj-cs"/>
              </a:rPr>
              <a:t>References</a:t>
            </a:r>
            <a:endParaRPr kumimoji="0" lang="en-US" sz="4400" b="0" u="none" strike="noStrike" kern="1200" cap="none" spc="0" normalizeH="0" baseline="0" noProof="0" dirty="0" smtClean="0">
              <a:ln>
                <a:noFill/>
              </a:ln>
              <a:solidFill>
                <a:srgbClr val="FFFF00"/>
              </a:solidFill>
              <a:effectLst/>
              <a:uLnTx/>
              <a:uFillTx/>
              <a:latin typeface="+mj-lt"/>
              <a:ea typeface="+mj-ea"/>
              <a:cs typeface="+mj-cs"/>
            </a:endParaRPr>
          </a:p>
        </p:txBody>
      </p:sp>
      <p:sp>
        <p:nvSpPr>
          <p:cNvPr id="7" name="TextBox 6"/>
          <p:cNvSpPr txBox="1"/>
          <p:nvPr/>
        </p:nvSpPr>
        <p:spPr>
          <a:xfrm>
            <a:off x="0" y="1066800"/>
            <a:ext cx="8610600" cy="369332"/>
          </a:xfrm>
          <a:prstGeom prst="rect">
            <a:avLst/>
          </a:prstGeom>
          <a:noFill/>
        </p:spPr>
        <p:txBody>
          <a:bodyPr wrap="square" rtlCol="0">
            <a:spAutoFit/>
          </a:bodyPr>
          <a:lstStyle/>
          <a:p>
            <a:endParaRPr lang="en-CA" dirty="0"/>
          </a:p>
        </p:txBody>
      </p:sp>
      <p:sp>
        <p:nvSpPr>
          <p:cNvPr id="8" name="TextBox 7"/>
          <p:cNvSpPr txBox="1"/>
          <p:nvPr/>
        </p:nvSpPr>
        <p:spPr>
          <a:xfrm>
            <a:off x="76200" y="685800"/>
            <a:ext cx="8915400" cy="5909310"/>
          </a:xfrm>
          <a:prstGeom prst="rect">
            <a:avLst/>
          </a:prstGeom>
          <a:noFill/>
        </p:spPr>
        <p:txBody>
          <a:bodyPr wrap="square" rtlCol="0">
            <a:spAutoFit/>
          </a:bodyPr>
          <a:lstStyle/>
          <a:p>
            <a:pPr algn="just"/>
            <a:r>
              <a:rPr lang="en-CA" sz="1400" dirty="0" err="1" smtClean="0"/>
              <a:t>Adamo</a:t>
            </a:r>
            <a:r>
              <a:rPr lang="en-CA" sz="1400" dirty="0" smtClean="0"/>
              <a:t>, S. et al (2008). Tom Thumb in hospital: The fairy tale workshop in a paediatric oncology and haematology ward. </a:t>
            </a:r>
            <a:r>
              <a:rPr lang="en-CA" sz="1400" dirty="0" smtClean="0"/>
              <a:t>	</a:t>
            </a:r>
            <a:r>
              <a:rPr lang="en-CA" sz="1400" i="1" dirty="0" smtClean="0"/>
              <a:t>Psychodynamic </a:t>
            </a:r>
            <a:r>
              <a:rPr lang="en-CA" sz="1400" i="1" dirty="0" smtClean="0"/>
              <a:t>Practice, 14</a:t>
            </a:r>
            <a:r>
              <a:rPr lang="en-CA" sz="1400" dirty="0" smtClean="0"/>
              <a:t>(3), 263-280</a:t>
            </a:r>
            <a:r>
              <a:rPr lang="en-CA" sz="1400" dirty="0" smtClean="0"/>
              <a:t>.</a:t>
            </a:r>
          </a:p>
          <a:p>
            <a:pPr algn="just"/>
            <a:r>
              <a:rPr lang="en-CA" sz="1400" dirty="0" smtClean="0"/>
              <a:t>Anderson, T. (2002). </a:t>
            </a:r>
            <a:r>
              <a:rPr lang="en-CA" sz="1400" dirty="0" err="1" smtClean="0"/>
              <a:t>Mandala</a:t>
            </a:r>
            <a:r>
              <a:rPr lang="en-CA" sz="1400" dirty="0" smtClean="0"/>
              <a:t>: Constructing peace through art. </a:t>
            </a:r>
            <a:r>
              <a:rPr lang="en-CA" sz="1400" i="1" dirty="0" smtClean="0"/>
              <a:t>Art Education, 55</a:t>
            </a:r>
            <a:r>
              <a:rPr lang="en-CA" sz="1400" dirty="0" smtClean="0"/>
              <a:t>, 33-39.</a:t>
            </a:r>
          </a:p>
          <a:p>
            <a:pPr algn="just"/>
            <a:r>
              <a:rPr lang="en-CA" sz="1400" dirty="0" err="1" smtClean="0"/>
              <a:t>Aronoff</a:t>
            </a:r>
            <a:r>
              <a:rPr lang="en-CA" sz="1400" dirty="0" smtClean="0"/>
              <a:t>, D. &amp; McCormick, N. (1990). Sex, sex role identification and college students’ projective drawings. </a:t>
            </a:r>
            <a:r>
              <a:rPr lang="en-CA" sz="1400" i="1" dirty="0" smtClean="0"/>
              <a:t>Journal of </a:t>
            </a:r>
            <a:r>
              <a:rPr lang="en-CA" sz="1400" i="1" dirty="0" smtClean="0"/>
              <a:t>	Clinical </a:t>
            </a:r>
            <a:r>
              <a:rPr lang="en-CA" sz="1400" i="1" dirty="0" smtClean="0"/>
              <a:t>Psychology, 46</a:t>
            </a:r>
            <a:r>
              <a:rPr lang="en-CA" sz="1400" dirty="0" smtClean="0"/>
              <a:t>, 460-466</a:t>
            </a:r>
            <a:r>
              <a:rPr lang="en-CA" sz="1400" dirty="0" smtClean="0"/>
              <a:t>.</a:t>
            </a:r>
          </a:p>
          <a:p>
            <a:pPr algn="just"/>
            <a:r>
              <a:rPr lang="en-CA" sz="1400" dirty="0" smtClean="0"/>
              <a:t>Augusta-Scott, T. (2003). Dichotomies in the power and control story: Exploring multiple stories about men who choose 	abuse in intimate relationships. In </a:t>
            </a:r>
            <a:r>
              <a:rPr lang="en-CA" sz="1400" i="1" dirty="0" smtClean="0"/>
              <a:t>Responding to violence: A collection of papers relating to child sexual 	abuse and violence in intimate relationships, pp 204-224. </a:t>
            </a:r>
            <a:r>
              <a:rPr lang="en-CA" sz="1400" dirty="0" smtClean="0"/>
              <a:t>Adelaide: </a:t>
            </a:r>
            <a:r>
              <a:rPr lang="en-CA" sz="1400" dirty="0" err="1" smtClean="0"/>
              <a:t>Dulwich</a:t>
            </a:r>
            <a:r>
              <a:rPr lang="en-CA" sz="1400" dirty="0" smtClean="0"/>
              <a:t> Centre Publications</a:t>
            </a:r>
          </a:p>
          <a:p>
            <a:pPr algn="just"/>
            <a:r>
              <a:rPr lang="en-CA" sz="1400" dirty="0" smtClean="0"/>
              <a:t>Augusta-Scott, T. (2007). Letters from prison: Re-authoring identity with men who have perpetrated sexual violence.  In 	</a:t>
            </a:r>
            <a:r>
              <a:rPr lang="en-CA" sz="1400" i="1" dirty="0" smtClean="0"/>
              <a:t>Narrative Therapy: Making Meaning, Making Lives</a:t>
            </a:r>
            <a:r>
              <a:rPr lang="en-CA" sz="1400" dirty="0" smtClean="0"/>
              <a:t>. Toronto: Sage.</a:t>
            </a:r>
          </a:p>
          <a:p>
            <a:pPr algn="just"/>
            <a:r>
              <a:rPr lang="en-CA" sz="1400" dirty="0" err="1" smtClean="0"/>
              <a:t>Berends</a:t>
            </a:r>
            <a:r>
              <a:rPr lang="en-CA" sz="1400" dirty="0" smtClean="0"/>
              <a:t>, L. (2011). Embracing the visual: Using timelines with in-depth interviews on substance use and treatment. </a:t>
            </a:r>
            <a:r>
              <a:rPr lang="en-CA" sz="1400" i="1" dirty="0" smtClean="0"/>
              <a:t>The 	Qualitative Report, 16</a:t>
            </a:r>
            <a:r>
              <a:rPr lang="en-CA" sz="1400" dirty="0" smtClean="0"/>
              <a:t>(1), 1-9.</a:t>
            </a:r>
          </a:p>
          <a:p>
            <a:pPr algn="just"/>
            <a:r>
              <a:rPr lang="en-CA" sz="1400" dirty="0" smtClean="0"/>
              <a:t>Brown, V.H. (1986). </a:t>
            </a:r>
            <a:r>
              <a:rPr lang="en-CA" sz="1400" i="1" dirty="0" smtClean="0"/>
              <a:t>The integration of self-identity and self-esteem through </a:t>
            </a:r>
            <a:r>
              <a:rPr lang="en-CA" sz="1400" i="1" dirty="0" err="1" smtClean="0"/>
              <a:t>curriculu</a:t>
            </a:r>
            <a:r>
              <a:rPr lang="en-CA" sz="1400" i="1" dirty="0" smtClean="0"/>
              <a:t> </a:t>
            </a:r>
            <a:r>
              <a:rPr lang="en-CA" sz="1400" i="1" dirty="0" err="1" smtClean="0"/>
              <a:t>developent</a:t>
            </a:r>
            <a:r>
              <a:rPr lang="en-CA" sz="1400" i="1" dirty="0" smtClean="0"/>
              <a:t>. </a:t>
            </a:r>
            <a:r>
              <a:rPr lang="en-CA" sz="1400" dirty="0" smtClean="0"/>
              <a:t>Chicago: Native </a:t>
            </a:r>
            <a:r>
              <a:rPr lang="en-CA" sz="1400" dirty="0" smtClean="0"/>
              <a:t>	American </a:t>
            </a:r>
            <a:r>
              <a:rPr lang="en-CA" sz="1400" dirty="0" smtClean="0"/>
              <a:t>Educational Services.</a:t>
            </a:r>
          </a:p>
          <a:p>
            <a:pPr algn="just"/>
            <a:r>
              <a:rPr lang="en-CA" sz="1400" dirty="0" err="1" smtClean="0"/>
              <a:t>Buchalter</a:t>
            </a:r>
            <a:r>
              <a:rPr lang="en-CA" sz="1400" dirty="0" smtClean="0"/>
              <a:t>, S. (2004). </a:t>
            </a:r>
            <a:r>
              <a:rPr lang="en-CA" sz="1400" i="1" dirty="0" smtClean="0"/>
              <a:t>A Practical Art Therapy. </a:t>
            </a:r>
            <a:r>
              <a:rPr lang="en-CA" sz="1400" dirty="0" smtClean="0"/>
              <a:t>London: </a:t>
            </a:r>
            <a:r>
              <a:rPr lang="en-CA" sz="1400" dirty="0" err="1" smtClean="0"/>
              <a:t>Kinglsey</a:t>
            </a:r>
            <a:r>
              <a:rPr lang="en-CA" sz="1400" dirty="0" smtClean="0"/>
              <a:t>.</a:t>
            </a:r>
          </a:p>
          <a:p>
            <a:pPr algn="just"/>
            <a:r>
              <a:rPr lang="en-CA" sz="1400" dirty="0" err="1" smtClean="0"/>
              <a:t>Chapadijev</a:t>
            </a:r>
            <a:r>
              <a:rPr lang="en-CA" sz="1400" dirty="0" smtClean="0"/>
              <a:t>, S.  Ed.) (2008). </a:t>
            </a:r>
            <a:r>
              <a:rPr lang="en-CA" sz="1400" i="1" dirty="0" smtClean="0"/>
              <a:t>Live Through This: On creativity and self-destruction</a:t>
            </a:r>
            <a:r>
              <a:rPr lang="en-CA" sz="1400" dirty="0" smtClean="0"/>
              <a:t>. </a:t>
            </a:r>
            <a:endParaRPr lang="en-CA" sz="1400" dirty="0" smtClean="0"/>
          </a:p>
          <a:p>
            <a:pPr algn="just"/>
            <a:r>
              <a:rPr lang="en-CA" sz="1400" dirty="0" smtClean="0"/>
              <a:t>Church, E. (1999). The poisoned apple: Stepmothers’ experience of envy and jealousy. </a:t>
            </a:r>
            <a:r>
              <a:rPr lang="en-CA" sz="1400" i="1" dirty="0" smtClean="0"/>
              <a:t>Journal of Feminist Family 	Therapy, 11</a:t>
            </a:r>
            <a:r>
              <a:rPr lang="en-CA" sz="1400" dirty="0" smtClean="0"/>
              <a:t>(3), 1-18.</a:t>
            </a:r>
          </a:p>
          <a:p>
            <a:pPr algn="just"/>
            <a:r>
              <a:rPr lang="en-CA" sz="1400" dirty="0" smtClean="0"/>
              <a:t>Cohen, B., Barnes, M. &amp; Rankin, A. (1995). </a:t>
            </a:r>
            <a:r>
              <a:rPr lang="en-CA" sz="1400" i="1" dirty="0" smtClean="0"/>
              <a:t>Managing Traumatic Stress Through Art. </a:t>
            </a:r>
            <a:r>
              <a:rPr lang="en-CA" sz="1400" dirty="0" smtClean="0"/>
              <a:t>NY: </a:t>
            </a:r>
            <a:r>
              <a:rPr lang="en-CA" sz="1400" dirty="0" err="1" smtClean="0"/>
              <a:t>Sidran</a:t>
            </a:r>
            <a:r>
              <a:rPr lang="en-CA" sz="1400" dirty="0" smtClean="0"/>
              <a:t>.</a:t>
            </a:r>
          </a:p>
          <a:p>
            <a:pPr algn="just"/>
            <a:r>
              <a:rPr lang="en-CA" sz="1400" dirty="0" smtClean="0"/>
              <a:t>Curry, J. (2009). Examining client spiritual history and the construction of meaning: The use of spiritual timelines in 	counseling. </a:t>
            </a:r>
            <a:r>
              <a:rPr lang="en-CA" sz="1400" i="1" dirty="0" smtClean="0"/>
              <a:t>Journal of Creativity in Mental Health, 4</a:t>
            </a:r>
            <a:r>
              <a:rPr lang="en-CA" sz="1400" dirty="0" smtClean="0"/>
              <a:t>(2), 113-123.</a:t>
            </a:r>
          </a:p>
          <a:p>
            <a:pPr algn="just"/>
            <a:r>
              <a:rPr lang="en-CA" sz="1400" dirty="0" err="1" smtClean="0"/>
              <a:t>Duffey</a:t>
            </a:r>
            <a:r>
              <a:rPr lang="en-CA" sz="1400" dirty="0" smtClean="0"/>
              <a:t>, T. (date?) </a:t>
            </a:r>
            <a:r>
              <a:rPr lang="en-CA" sz="1400" i="1" dirty="0" smtClean="0"/>
              <a:t>Creative Interventions in Grief and Loss Therapy</a:t>
            </a:r>
            <a:r>
              <a:rPr lang="en-CA" sz="1400" dirty="0" smtClean="0"/>
              <a:t>. Publisher</a:t>
            </a:r>
            <a:r>
              <a:rPr lang="en-CA" sz="1400" dirty="0" smtClean="0"/>
              <a:t>?</a:t>
            </a:r>
          </a:p>
          <a:p>
            <a:pPr algn="just"/>
            <a:r>
              <a:rPr lang="en-CA" sz="1400" dirty="0" smtClean="0"/>
              <a:t>Duvall, J. &amp; </a:t>
            </a:r>
            <a:r>
              <a:rPr lang="en-CA" sz="1400" dirty="0" err="1" smtClean="0"/>
              <a:t>Beres</a:t>
            </a:r>
            <a:r>
              <a:rPr lang="en-CA" sz="1400" dirty="0" smtClean="0"/>
              <a:t>, L. (2011). </a:t>
            </a:r>
            <a:r>
              <a:rPr lang="en-CA" sz="1400" i="1" dirty="0" smtClean="0"/>
              <a:t>Innovations in Narrative Therapy.</a:t>
            </a:r>
            <a:r>
              <a:rPr lang="en-CA" sz="1400" dirty="0" smtClean="0"/>
              <a:t> NY: Norton.</a:t>
            </a:r>
          </a:p>
          <a:p>
            <a:pPr algn="just"/>
            <a:r>
              <a:rPr lang="en-CA" sz="1400" dirty="0" smtClean="0"/>
              <a:t>Frame, P.G. (2006). Assessing a couple’s relationship and compatibility using the MARI Card Test and </a:t>
            </a:r>
            <a:r>
              <a:rPr lang="en-CA" sz="1400" dirty="0" err="1" smtClean="0"/>
              <a:t>Mandala</a:t>
            </a:r>
            <a:r>
              <a:rPr lang="en-CA" sz="1400" dirty="0" smtClean="0"/>
              <a:t> Drawings. 	</a:t>
            </a:r>
            <a:r>
              <a:rPr lang="en-CA" sz="1400" i="1" dirty="0" smtClean="0"/>
              <a:t>Art Therapy, 23</a:t>
            </a:r>
            <a:r>
              <a:rPr lang="en-CA" sz="1400" dirty="0" smtClean="0"/>
              <a:t>(1), 23-29.</a:t>
            </a:r>
          </a:p>
          <a:p>
            <a:pPr algn="just"/>
            <a:r>
              <a:rPr lang="en-CA" sz="1400" dirty="0" err="1" smtClean="0"/>
              <a:t>Gerteisen</a:t>
            </a:r>
            <a:r>
              <a:rPr lang="en-CA" sz="1400" dirty="0" smtClean="0"/>
              <a:t>, J. (2008). Monsters, monkeys &amp; </a:t>
            </a:r>
            <a:r>
              <a:rPr lang="en-CA" sz="1400" dirty="0" err="1" smtClean="0"/>
              <a:t>mandalas</a:t>
            </a:r>
            <a:r>
              <a:rPr lang="en-CA" sz="1400" dirty="0" smtClean="0"/>
              <a:t>: Art therapy with children experiencing the effects of trauma and 	fetal alcohol spectrum disorder. </a:t>
            </a:r>
            <a:r>
              <a:rPr lang="en-CA" sz="1400" i="1" dirty="0" smtClean="0"/>
              <a:t>Art Therapy, 25</a:t>
            </a:r>
            <a:r>
              <a:rPr lang="en-CA" sz="1400" dirty="0" smtClean="0"/>
              <a:t>, 90-93.</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5" name="Title 1"/>
          <p:cNvSpPr txBox="1">
            <a:spLocks/>
          </p:cNvSpPr>
          <p:nvPr/>
        </p:nvSpPr>
        <p:spPr>
          <a:xfrm>
            <a:off x="15240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rgbClr val="FFFF00"/>
                </a:solidFill>
                <a:latin typeface="+mj-lt"/>
                <a:ea typeface="+mj-ea"/>
                <a:cs typeface="+mj-cs"/>
              </a:rPr>
              <a:t>References</a:t>
            </a:r>
            <a:endParaRPr kumimoji="0" lang="en-US" sz="4400" b="0" u="none" strike="noStrike" kern="1200" cap="none" spc="0" normalizeH="0" baseline="0" noProof="0" dirty="0" smtClean="0">
              <a:ln>
                <a:noFill/>
              </a:ln>
              <a:solidFill>
                <a:srgbClr val="FFFF00"/>
              </a:solidFill>
              <a:effectLst/>
              <a:uLnTx/>
              <a:uFillTx/>
              <a:latin typeface="+mj-lt"/>
              <a:ea typeface="+mj-ea"/>
              <a:cs typeface="+mj-cs"/>
            </a:endParaRPr>
          </a:p>
        </p:txBody>
      </p:sp>
      <p:sp>
        <p:nvSpPr>
          <p:cNvPr id="7" name="TextBox 6"/>
          <p:cNvSpPr txBox="1"/>
          <p:nvPr/>
        </p:nvSpPr>
        <p:spPr>
          <a:xfrm>
            <a:off x="0" y="1066800"/>
            <a:ext cx="8610600" cy="369332"/>
          </a:xfrm>
          <a:prstGeom prst="rect">
            <a:avLst/>
          </a:prstGeom>
          <a:noFill/>
        </p:spPr>
        <p:txBody>
          <a:bodyPr wrap="square" rtlCol="0">
            <a:spAutoFit/>
          </a:bodyPr>
          <a:lstStyle/>
          <a:p>
            <a:endParaRPr lang="en-CA" dirty="0"/>
          </a:p>
        </p:txBody>
      </p:sp>
      <p:sp>
        <p:nvSpPr>
          <p:cNvPr id="8" name="TextBox 7"/>
          <p:cNvSpPr txBox="1"/>
          <p:nvPr/>
        </p:nvSpPr>
        <p:spPr>
          <a:xfrm>
            <a:off x="0" y="754082"/>
            <a:ext cx="8915400" cy="6124754"/>
          </a:xfrm>
          <a:prstGeom prst="rect">
            <a:avLst/>
          </a:prstGeom>
          <a:noFill/>
        </p:spPr>
        <p:txBody>
          <a:bodyPr wrap="square" rtlCol="0">
            <a:spAutoFit/>
          </a:bodyPr>
          <a:lstStyle/>
          <a:p>
            <a:pPr algn="just"/>
            <a:r>
              <a:rPr lang="en-CA" sz="1400" dirty="0" err="1" smtClean="0"/>
              <a:t>Hagemans</a:t>
            </a:r>
            <a:r>
              <a:rPr lang="en-CA" sz="1400" dirty="0" smtClean="0"/>
              <a:t>, M. van </a:t>
            </a:r>
            <a:r>
              <a:rPr lang="en-CA" sz="1400" dirty="0" err="1" smtClean="0"/>
              <a:t>der</a:t>
            </a:r>
            <a:r>
              <a:rPr lang="en-CA" sz="1400" dirty="0" smtClean="0"/>
              <a:t> </a:t>
            </a:r>
            <a:r>
              <a:rPr lang="en-CA" sz="1400" dirty="0" err="1" smtClean="0"/>
              <a:t>Maij</a:t>
            </a:r>
            <a:r>
              <a:rPr lang="en-CA" sz="1400" dirty="0" smtClean="0"/>
              <a:t>, H., de </a:t>
            </a:r>
            <a:r>
              <a:rPr lang="en-CA" sz="1400" dirty="0" err="1" smtClean="0"/>
              <a:t>Jong</a:t>
            </a:r>
            <a:r>
              <a:rPr lang="en-CA" sz="1400" dirty="0" smtClean="0"/>
              <a:t>, T. (2013). The effects of a concept map-based support tool on simulation-based 	inquiry learning. </a:t>
            </a:r>
            <a:r>
              <a:rPr lang="en-CA" sz="1400" i="1" dirty="0" smtClean="0"/>
              <a:t>Journal of Educational Psychology, 105,</a:t>
            </a:r>
            <a:r>
              <a:rPr lang="en-CA" sz="1400" dirty="0" smtClean="0"/>
              <a:t> 1-24.</a:t>
            </a:r>
          </a:p>
          <a:p>
            <a:pPr algn="just"/>
            <a:r>
              <a:rPr lang="en-CA" sz="1400" dirty="0" smtClean="0"/>
              <a:t>Hanley, T., </a:t>
            </a:r>
            <a:r>
              <a:rPr lang="en-CA" sz="1400" dirty="0" err="1" smtClean="0"/>
              <a:t>Sefi</a:t>
            </a:r>
            <a:r>
              <a:rPr lang="en-CA" sz="1400" dirty="0" smtClean="0"/>
              <a:t>, A. &amp; </a:t>
            </a:r>
            <a:r>
              <a:rPr lang="en-CA" sz="1400" dirty="0" err="1" smtClean="0"/>
              <a:t>Lennie</a:t>
            </a:r>
            <a:r>
              <a:rPr lang="en-CA" sz="1400" dirty="0" smtClean="0"/>
              <a:t>, C. (2011). Practice-based evidence in school-based counselling. </a:t>
            </a:r>
            <a:r>
              <a:rPr lang="en-CA" sz="1400" i="1" dirty="0" smtClean="0"/>
              <a:t>Counselling &amp; Psychotherapy 	Research, 11</a:t>
            </a:r>
            <a:r>
              <a:rPr lang="en-CA" sz="1400" dirty="0" smtClean="0"/>
              <a:t>, 300-309.</a:t>
            </a:r>
          </a:p>
          <a:p>
            <a:pPr algn="just"/>
            <a:r>
              <a:rPr lang="en-CA" sz="1400" dirty="0" smtClean="0"/>
              <a:t>Henderson, P., Rosen, D. &amp; </a:t>
            </a:r>
            <a:r>
              <a:rPr lang="en-CA" sz="1400" dirty="0" err="1" smtClean="0"/>
              <a:t>Mascaro</a:t>
            </a:r>
            <a:r>
              <a:rPr lang="en-CA" sz="1400" dirty="0" smtClean="0"/>
              <a:t>, N. (2007). Empirical study on the healing nature of </a:t>
            </a:r>
            <a:r>
              <a:rPr lang="en-CA" sz="1400" dirty="0" err="1" smtClean="0"/>
              <a:t>mandalas</a:t>
            </a:r>
            <a:r>
              <a:rPr lang="en-CA" sz="1400" dirty="0" smtClean="0"/>
              <a:t>. </a:t>
            </a:r>
            <a:r>
              <a:rPr lang="en-CA" sz="1400" i="1" dirty="0" smtClean="0"/>
              <a:t>Psychology of Aesthetics, 	Creativity and the Arts, 1</a:t>
            </a:r>
            <a:r>
              <a:rPr lang="en-CA" sz="1400" dirty="0" smtClean="0"/>
              <a:t>(3), 148-154.</a:t>
            </a:r>
          </a:p>
          <a:p>
            <a:pPr algn="just"/>
            <a:r>
              <a:rPr lang="en-CA" sz="1400" dirty="0" err="1" smtClean="0"/>
              <a:t>Henton</a:t>
            </a:r>
            <a:r>
              <a:rPr lang="en-CA" sz="1400" dirty="0" smtClean="0"/>
              <a:t>, I. (2012). Practice-based research and counselling psychology: A critical review and proposal. </a:t>
            </a:r>
            <a:r>
              <a:rPr lang="en-CA" sz="1400" i="1" dirty="0" smtClean="0"/>
              <a:t>Counselling 	Psychology Review, 27</a:t>
            </a:r>
            <a:r>
              <a:rPr lang="en-CA" sz="1400" dirty="0" smtClean="0"/>
              <a:t>. 11-28.</a:t>
            </a:r>
          </a:p>
          <a:p>
            <a:pPr algn="just"/>
            <a:r>
              <a:rPr lang="en-CA" sz="1400" dirty="0" err="1" smtClean="0"/>
              <a:t>Hiebert</a:t>
            </a:r>
            <a:r>
              <a:rPr lang="en-CA" sz="1400" dirty="0" smtClean="0"/>
              <a:t>, B., </a:t>
            </a:r>
            <a:r>
              <a:rPr lang="en-CA" sz="1400" dirty="0" err="1" smtClean="0"/>
              <a:t>Domene</a:t>
            </a:r>
            <a:r>
              <a:rPr lang="en-CA" sz="1400" dirty="0" smtClean="0"/>
              <a:t>, J. &amp; Buchanan, M. (2011). The power of multiple methods and evidence sources: Raising the profile of 	Canadian counselling psychology research. </a:t>
            </a:r>
            <a:r>
              <a:rPr lang="en-CA" sz="1400" i="1" dirty="0" smtClean="0"/>
              <a:t>Canadian Psychology, 52</a:t>
            </a:r>
            <a:r>
              <a:rPr lang="en-CA" sz="1400" dirty="0" smtClean="0"/>
              <a:t>, 265-275.</a:t>
            </a:r>
          </a:p>
          <a:p>
            <a:pPr algn="just"/>
            <a:r>
              <a:rPr lang="en-CA" sz="1400" dirty="0" err="1" smtClean="0"/>
              <a:t>Hinz</a:t>
            </a:r>
            <a:r>
              <a:rPr lang="en-CA" sz="1400" dirty="0" smtClean="0"/>
              <a:t>, L. (2006). </a:t>
            </a:r>
            <a:r>
              <a:rPr lang="en-CA" sz="1400" i="1" dirty="0" smtClean="0"/>
              <a:t>Drawing from Within: Using art to treat eating disorders. </a:t>
            </a:r>
            <a:r>
              <a:rPr lang="en-CA" sz="1400" dirty="0" smtClean="0"/>
              <a:t>London: Kingsley.</a:t>
            </a:r>
          </a:p>
          <a:p>
            <a:pPr algn="just"/>
            <a:r>
              <a:rPr lang="en-CA" sz="1400" dirty="0" smtClean="0"/>
              <a:t>Ho, R. et al (2010). Changes in breast cancer patients after psychosocial interventions as indicated in drawings. </a:t>
            </a:r>
            <a:r>
              <a:rPr lang="en-CA" sz="1400" i="1" dirty="0" smtClean="0"/>
              <a:t>Psycho-	Oncology, 19</a:t>
            </a:r>
            <a:r>
              <a:rPr lang="en-CA" sz="1400" dirty="0" smtClean="0"/>
              <a:t>(4), 353-360.</a:t>
            </a:r>
          </a:p>
          <a:p>
            <a:pPr algn="just"/>
            <a:r>
              <a:rPr lang="en-CA" sz="1400" dirty="0" smtClean="0"/>
              <a:t>Hwang, K. (2011). The </a:t>
            </a:r>
            <a:r>
              <a:rPr lang="en-CA" sz="1400" dirty="0" err="1" smtClean="0"/>
              <a:t>mandala</a:t>
            </a:r>
            <a:r>
              <a:rPr lang="en-CA" sz="1400" dirty="0" smtClean="0"/>
              <a:t> model of self. </a:t>
            </a:r>
            <a:r>
              <a:rPr lang="en-CA" sz="1400" i="1" dirty="0" smtClean="0"/>
              <a:t>Psychological Studies, 56</a:t>
            </a:r>
            <a:r>
              <a:rPr lang="en-CA" sz="1400" dirty="0" smtClean="0"/>
              <a:t>(4), 329-334.</a:t>
            </a:r>
          </a:p>
          <a:p>
            <a:pPr algn="just"/>
            <a:r>
              <a:rPr lang="en-CA" sz="1400" dirty="0" smtClean="0"/>
              <a:t>Jung, C. (1964). </a:t>
            </a:r>
            <a:r>
              <a:rPr lang="en-CA" sz="1400" i="1" dirty="0" smtClean="0"/>
              <a:t>Man and his symbols.</a:t>
            </a:r>
            <a:r>
              <a:rPr lang="en-CA" sz="1400" dirty="0" smtClean="0"/>
              <a:t> NY: Dell Pub Co</a:t>
            </a:r>
            <a:r>
              <a:rPr lang="en-CA" sz="1400" dirty="0" smtClean="0"/>
              <a:t>.</a:t>
            </a:r>
          </a:p>
          <a:p>
            <a:pPr algn="just"/>
            <a:r>
              <a:rPr lang="en-CA" sz="1400" dirty="0" smtClean="0"/>
              <a:t>Ludwig, S. (1997). Abused women’s experience wit the justice system: Concept mapping. </a:t>
            </a:r>
            <a:r>
              <a:rPr lang="en-CA" sz="1400" i="1" dirty="0" smtClean="0"/>
              <a:t>Dissertation Abstracts I	</a:t>
            </a:r>
            <a:r>
              <a:rPr lang="en-CA" sz="1400" i="1" dirty="0" err="1" smtClean="0"/>
              <a:t>nternational</a:t>
            </a:r>
            <a:r>
              <a:rPr lang="en-CA" sz="1400" i="1" dirty="0" smtClean="0"/>
              <a:t>: Humanities and social Sciences, 58</a:t>
            </a:r>
            <a:r>
              <a:rPr lang="en-CA" sz="1400" dirty="0" smtClean="0"/>
              <a:t>(5-A), 1602.</a:t>
            </a:r>
          </a:p>
          <a:p>
            <a:pPr algn="just"/>
            <a:r>
              <a:rPr lang="en-CA" sz="1400" dirty="0" smtClean="0"/>
              <a:t>Lowenstein, L. (</a:t>
            </a:r>
            <a:r>
              <a:rPr lang="en-CA" sz="1400" dirty="0" err="1" smtClean="0"/>
              <a:t>n.d</a:t>
            </a:r>
            <a:r>
              <a:rPr lang="en-CA" sz="1400" dirty="0" smtClean="0"/>
              <a:t>.) </a:t>
            </a:r>
            <a:r>
              <a:rPr lang="en-CA" sz="1400" i="1" dirty="0" smtClean="0"/>
              <a:t>Original Therapeutic Resources for Mental Health Practitioners and Families. 	</a:t>
            </a:r>
            <a:r>
              <a:rPr lang="en-CA" sz="1400" dirty="0" smtClean="0">
                <a:hlinkClick r:id="rId3"/>
              </a:rPr>
              <a:t>www.lianalowenstein.com</a:t>
            </a:r>
            <a:endParaRPr lang="en-CA" sz="1400" dirty="0" smtClean="0"/>
          </a:p>
          <a:p>
            <a:pPr algn="just"/>
            <a:r>
              <a:rPr lang="en-CA" sz="1400" dirty="0" smtClean="0"/>
              <a:t>Ludwig, S. (1997). Abused women’s experience wit the justice system: Concept mapping. </a:t>
            </a:r>
            <a:r>
              <a:rPr lang="en-CA" sz="1400" i="1" dirty="0" smtClean="0"/>
              <a:t>Dissertation Abstracts </a:t>
            </a:r>
            <a:r>
              <a:rPr lang="en-CA" sz="1400" i="1" dirty="0" smtClean="0"/>
              <a:t>	International</a:t>
            </a:r>
            <a:r>
              <a:rPr lang="en-CA" sz="1400" i="1" dirty="0" smtClean="0"/>
              <a:t>: Humanities and social Sciences, 58</a:t>
            </a:r>
            <a:r>
              <a:rPr lang="en-CA" sz="1400" dirty="0" smtClean="0"/>
              <a:t>(5-A), 1602.</a:t>
            </a:r>
          </a:p>
          <a:p>
            <a:pPr algn="just"/>
            <a:r>
              <a:rPr lang="en-CA" sz="1400" dirty="0" smtClean="0"/>
              <a:t>Marshall, M. (2003). Creative learning: The </a:t>
            </a:r>
            <a:r>
              <a:rPr lang="en-CA" sz="1400" dirty="0" err="1" smtClean="0"/>
              <a:t>mandala</a:t>
            </a:r>
            <a:r>
              <a:rPr lang="en-CA" sz="1400" dirty="0" smtClean="0"/>
              <a:t> as a teaching </a:t>
            </a:r>
            <a:r>
              <a:rPr lang="en-CA" sz="1400" dirty="0" err="1" smtClean="0"/>
              <a:t>exxercise</a:t>
            </a:r>
            <a:r>
              <a:rPr lang="en-CA" sz="1400" dirty="0" smtClean="0"/>
              <a:t>. </a:t>
            </a:r>
            <a:r>
              <a:rPr lang="en-CA" sz="1400" i="1" dirty="0" smtClean="0"/>
              <a:t>Journal of Nursing Education, 42</a:t>
            </a:r>
            <a:r>
              <a:rPr lang="en-CA" sz="1400" dirty="0" smtClean="0"/>
              <a:t>, 517-520.</a:t>
            </a:r>
          </a:p>
          <a:p>
            <a:pPr algn="just"/>
            <a:r>
              <a:rPr lang="en-CA" sz="1400" dirty="0" smtClean="0"/>
              <a:t>McLeod, J. &amp; Elliott, R. (2011). Systematic case study research: A practice-oriented introduction to building an evidence </a:t>
            </a:r>
            <a:r>
              <a:rPr lang="en-CA" sz="1400" dirty="0" smtClean="0"/>
              <a:t>	base </a:t>
            </a:r>
            <a:r>
              <a:rPr lang="en-CA" sz="1400" dirty="0" smtClean="0"/>
              <a:t>for counselling and psychotherapy. </a:t>
            </a:r>
            <a:r>
              <a:rPr lang="en-CA" sz="1400" i="1" dirty="0" smtClean="0"/>
              <a:t>Counselling &amp; Psychotherapy Research, 11</a:t>
            </a:r>
            <a:r>
              <a:rPr lang="en-CA" sz="1400" dirty="0" smtClean="0"/>
              <a:t>(1), 1-10</a:t>
            </a:r>
            <a:r>
              <a:rPr lang="en-CA" sz="1400" dirty="0" smtClean="0"/>
              <a:t>.</a:t>
            </a:r>
          </a:p>
          <a:p>
            <a:pPr algn="just"/>
            <a:r>
              <a:rPr lang="en-CA" sz="1400" dirty="0" err="1" smtClean="0"/>
              <a:t>Milewski-Hertlein</a:t>
            </a:r>
            <a:r>
              <a:rPr lang="en-CA" sz="1400" dirty="0" smtClean="0"/>
              <a:t>, K. (2001). The use of a socially constructed </a:t>
            </a:r>
            <a:r>
              <a:rPr lang="en-CA" sz="1400" dirty="0" err="1" smtClean="0"/>
              <a:t>genogram</a:t>
            </a:r>
            <a:r>
              <a:rPr lang="en-CA" sz="1400" dirty="0" smtClean="0"/>
              <a:t> in clinical practice. </a:t>
            </a:r>
            <a:r>
              <a:rPr lang="en-CA" sz="1400" i="1" dirty="0" smtClean="0"/>
              <a:t>American Journal of Family </a:t>
            </a:r>
            <a:r>
              <a:rPr lang="en-CA" sz="1400" i="1" dirty="0" smtClean="0"/>
              <a:t>	Therapy</a:t>
            </a:r>
            <a:r>
              <a:rPr lang="en-CA" sz="1400" i="1" dirty="0" smtClean="0"/>
              <a:t>, 29</a:t>
            </a:r>
            <a:r>
              <a:rPr lang="en-CA" sz="1400" dirty="0" smtClean="0"/>
              <a:t>, 23-38.</a:t>
            </a:r>
          </a:p>
          <a:p>
            <a:pPr algn="just"/>
            <a:endParaRPr lang="en-CA" sz="1400" dirty="0"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5" name="Title 1"/>
          <p:cNvSpPr txBox="1">
            <a:spLocks/>
          </p:cNvSpPr>
          <p:nvPr/>
        </p:nvSpPr>
        <p:spPr>
          <a:xfrm>
            <a:off x="15240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rgbClr val="FFFF00"/>
                </a:solidFill>
                <a:latin typeface="+mj-lt"/>
                <a:ea typeface="+mj-ea"/>
                <a:cs typeface="+mj-cs"/>
              </a:rPr>
              <a:t>References</a:t>
            </a:r>
            <a:endParaRPr kumimoji="0" lang="en-US" sz="4400" b="0" u="none" strike="noStrike" kern="1200" cap="none" spc="0" normalizeH="0" baseline="0" noProof="0" dirty="0" smtClean="0">
              <a:ln>
                <a:noFill/>
              </a:ln>
              <a:solidFill>
                <a:srgbClr val="FFFF00"/>
              </a:solidFill>
              <a:effectLst/>
              <a:uLnTx/>
              <a:uFillTx/>
              <a:latin typeface="+mj-lt"/>
              <a:ea typeface="+mj-ea"/>
              <a:cs typeface="+mj-cs"/>
            </a:endParaRPr>
          </a:p>
        </p:txBody>
      </p:sp>
      <p:sp>
        <p:nvSpPr>
          <p:cNvPr id="7" name="TextBox 6"/>
          <p:cNvSpPr txBox="1"/>
          <p:nvPr/>
        </p:nvSpPr>
        <p:spPr>
          <a:xfrm>
            <a:off x="0" y="1066800"/>
            <a:ext cx="8610600" cy="369332"/>
          </a:xfrm>
          <a:prstGeom prst="rect">
            <a:avLst/>
          </a:prstGeom>
          <a:noFill/>
        </p:spPr>
        <p:txBody>
          <a:bodyPr wrap="square" rtlCol="0">
            <a:spAutoFit/>
          </a:bodyPr>
          <a:lstStyle/>
          <a:p>
            <a:endParaRPr lang="en-CA" dirty="0"/>
          </a:p>
        </p:txBody>
      </p:sp>
      <p:sp>
        <p:nvSpPr>
          <p:cNvPr id="8" name="TextBox 7"/>
          <p:cNvSpPr txBox="1"/>
          <p:nvPr/>
        </p:nvSpPr>
        <p:spPr>
          <a:xfrm>
            <a:off x="0" y="796290"/>
            <a:ext cx="8915400" cy="5909310"/>
          </a:xfrm>
          <a:prstGeom prst="rect">
            <a:avLst/>
          </a:prstGeom>
          <a:noFill/>
        </p:spPr>
        <p:txBody>
          <a:bodyPr wrap="square" rtlCol="0">
            <a:spAutoFit/>
          </a:bodyPr>
          <a:lstStyle/>
          <a:p>
            <a:pPr algn="just"/>
            <a:r>
              <a:rPr lang="en-CA" sz="1400" dirty="0" err="1" smtClean="0"/>
              <a:t>Pifalo</a:t>
            </a:r>
            <a:r>
              <a:rPr lang="en-CA" sz="1400" dirty="0" smtClean="0"/>
              <a:t>, T. (2009). Mapping the maze. </a:t>
            </a:r>
            <a:r>
              <a:rPr lang="en-CA" sz="1400" i="1" dirty="0" smtClean="0"/>
              <a:t>Journal of the American Art Therapy Association, 26</a:t>
            </a:r>
            <a:r>
              <a:rPr lang="en-CA" sz="1400" dirty="0" smtClean="0"/>
              <a:t>(1), 12-18.</a:t>
            </a:r>
          </a:p>
          <a:p>
            <a:pPr algn="just"/>
            <a:r>
              <a:rPr lang="en-CA" sz="1400" dirty="0" err="1" smtClean="0"/>
              <a:t>Poehnell</a:t>
            </a:r>
            <a:r>
              <a:rPr lang="en-CA" sz="1400" dirty="0" smtClean="0"/>
              <a:t>, G. &amp; </a:t>
            </a:r>
            <a:r>
              <a:rPr lang="en-CA" sz="1400" dirty="0" err="1" smtClean="0"/>
              <a:t>Amundson</a:t>
            </a:r>
            <a:r>
              <a:rPr lang="en-CA" sz="1400" dirty="0" smtClean="0"/>
              <a:t>, N. (2008). </a:t>
            </a:r>
            <a:r>
              <a:rPr lang="en-CA" sz="1400" i="1" dirty="0" smtClean="0"/>
              <a:t>Hope-Filled Engagement.</a:t>
            </a:r>
            <a:r>
              <a:rPr lang="en-CA" sz="1400" dirty="0" smtClean="0"/>
              <a:t> Vancouver: </a:t>
            </a:r>
            <a:r>
              <a:rPr lang="en-CA" sz="1400" dirty="0" err="1" smtClean="0"/>
              <a:t>Ergon</a:t>
            </a:r>
            <a:r>
              <a:rPr lang="en-CA" sz="1400" dirty="0" smtClean="0"/>
              <a:t>.</a:t>
            </a:r>
          </a:p>
          <a:p>
            <a:pPr algn="just"/>
            <a:r>
              <a:rPr lang="en-CA" sz="1400" dirty="0" err="1" smtClean="0"/>
              <a:t>Presbury</a:t>
            </a:r>
            <a:r>
              <a:rPr lang="en-CA" sz="1400" dirty="0" smtClean="0"/>
              <a:t>, J. </a:t>
            </a:r>
            <a:r>
              <a:rPr lang="en-CA" sz="1400" dirty="0" err="1" smtClean="0"/>
              <a:t>Echterling</a:t>
            </a:r>
            <a:r>
              <a:rPr lang="en-CA" sz="1400" dirty="0" smtClean="0"/>
              <a:t>, L., &amp; </a:t>
            </a:r>
            <a:r>
              <a:rPr lang="en-CA" sz="1400" dirty="0" err="1" smtClean="0"/>
              <a:t>Mckee</a:t>
            </a:r>
            <a:r>
              <a:rPr lang="en-CA" sz="1400" dirty="0" smtClean="0"/>
              <a:t>, J. (2008). </a:t>
            </a:r>
            <a:r>
              <a:rPr lang="en-CA" sz="1400" i="1" dirty="0" smtClean="0"/>
              <a:t>Beyond brief counseling and therapy: An integrative approach</a:t>
            </a:r>
            <a:r>
              <a:rPr lang="en-CA" sz="1400" dirty="0" smtClean="0"/>
              <a:t>. NJ: Pearson.</a:t>
            </a:r>
          </a:p>
          <a:p>
            <a:pPr algn="just"/>
            <a:r>
              <a:rPr lang="en-CA" sz="1400" dirty="0" err="1" smtClean="0"/>
              <a:t>Rabaia</a:t>
            </a:r>
            <a:r>
              <a:rPr lang="en-CA" sz="1400" dirty="0" smtClean="0"/>
              <a:t>, Y., </a:t>
            </a:r>
            <a:r>
              <a:rPr lang="en-CA" sz="1400" dirty="0" err="1" smtClean="0"/>
              <a:t>Nguvetv</a:t>
            </a:r>
            <a:r>
              <a:rPr lang="en-CA" sz="1400" dirty="0" smtClean="0"/>
              <a:t>, V., </a:t>
            </a:r>
            <a:r>
              <a:rPr lang="en-CA" sz="1400" dirty="0" err="1" smtClean="0"/>
              <a:t>Giacaman</a:t>
            </a:r>
            <a:r>
              <a:rPr lang="en-CA" sz="1400" dirty="0" smtClean="0"/>
              <a:t>, R. (2011). The Gaza Diamond: Drawings and wishes of Palestinian teenagers. 	</a:t>
            </a:r>
            <a:r>
              <a:rPr lang="en-CA" sz="1400" i="1" dirty="0" smtClean="0"/>
              <a:t>International Journal of Mental Health, 9</a:t>
            </a:r>
            <a:r>
              <a:rPr lang="en-CA" sz="1400" dirty="0" smtClean="0"/>
              <a:t>, 44-52</a:t>
            </a:r>
            <a:r>
              <a:rPr lang="en-CA" sz="1400" dirty="0" smtClean="0"/>
              <a:t>.</a:t>
            </a:r>
          </a:p>
          <a:p>
            <a:pPr algn="just"/>
            <a:r>
              <a:rPr lang="en-CA" sz="1400" dirty="0" err="1" smtClean="0"/>
              <a:t>Rempel</a:t>
            </a:r>
            <a:r>
              <a:rPr lang="en-CA" sz="1400" dirty="0" smtClean="0"/>
              <a:t>, G., Neufeld, A. &amp; Kushner, K. (2007). Interactive use of </a:t>
            </a:r>
            <a:r>
              <a:rPr lang="en-CA" sz="1400" dirty="0" err="1" smtClean="0"/>
              <a:t>genograms</a:t>
            </a:r>
            <a:r>
              <a:rPr lang="en-CA" sz="1400" dirty="0" smtClean="0"/>
              <a:t> and </a:t>
            </a:r>
            <a:r>
              <a:rPr lang="en-CA" sz="1400" dirty="0" err="1" smtClean="0"/>
              <a:t>ecomaps</a:t>
            </a:r>
            <a:r>
              <a:rPr lang="en-CA" sz="1400" dirty="0" smtClean="0"/>
              <a:t> in family </a:t>
            </a:r>
            <a:r>
              <a:rPr lang="en-CA" sz="1400" dirty="0" err="1" smtClean="0"/>
              <a:t>caregiving</a:t>
            </a:r>
            <a:r>
              <a:rPr lang="en-CA" sz="1400" dirty="0" smtClean="0"/>
              <a:t> research. 	</a:t>
            </a:r>
            <a:r>
              <a:rPr lang="en-CA" sz="1400" i="1" dirty="0" smtClean="0"/>
              <a:t>Journal of Family Nursing, 13</a:t>
            </a:r>
            <a:r>
              <a:rPr lang="en-CA" sz="1400" dirty="0" smtClean="0"/>
              <a:t>, 403-421</a:t>
            </a:r>
            <a:r>
              <a:rPr lang="en-CA" sz="1400" dirty="0" smtClean="0"/>
              <a:t>.</a:t>
            </a:r>
          </a:p>
          <a:p>
            <a:pPr algn="just"/>
            <a:r>
              <a:rPr lang="en-CA" sz="1400" dirty="0" err="1" smtClean="0"/>
              <a:t>Schrade</a:t>
            </a:r>
            <a:r>
              <a:rPr lang="en-CA" sz="1400" dirty="0" smtClean="0"/>
              <a:t>, C., </a:t>
            </a:r>
            <a:r>
              <a:rPr lang="en-CA" sz="1400" dirty="0" err="1" smtClean="0"/>
              <a:t>Tronsky</a:t>
            </a:r>
            <a:r>
              <a:rPr lang="en-CA" sz="1400" dirty="0" smtClean="0"/>
              <a:t>, L. &amp; Kaiser, D. (2011). Physiological </a:t>
            </a:r>
            <a:r>
              <a:rPr lang="en-CA" sz="1400" dirty="0" err="1" smtClean="0"/>
              <a:t>effets</a:t>
            </a:r>
            <a:r>
              <a:rPr lang="en-CA" sz="1400" dirty="0" smtClean="0"/>
              <a:t> of </a:t>
            </a:r>
            <a:r>
              <a:rPr lang="en-CA" sz="1400" dirty="0" err="1" smtClean="0"/>
              <a:t>mandala</a:t>
            </a:r>
            <a:r>
              <a:rPr lang="en-CA" sz="1400" dirty="0" smtClean="0"/>
              <a:t> making in adults with intellectual disabilities. 	</a:t>
            </a:r>
            <a:r>
              <a:rPr lang="en-CA" sz="1400" i="1" dirty="0" smtClean="0"/>
              <a:t>Arts in Psychotherapy, 39</a:t>
            </a:r>
            <a:r>
              <a:rPr lang="en-CA" sz="1400" dirty="0" smtClean="0"/>
              <a:t>(2), 109-113</a:t>
            </a:r>
            <a:r>
              <a:rPr lang="en-CA" sz="1400" dirty="0" smtClean="0"/>
              <a:t>.</a:t>
            </a:r>
          </a:p>
          <a:p>
            <a:pPr algn="just"/>
            <a:r>
              <a:rPr lang="en-CA" sz="1400" dirty="0" err="1" smtClean="0"/>
              <a:t>Schwednimann</a:t>
            </a:r>
            <a:r>
              <a:rPr lang="en-CA" sz="1400" dirty="0" smtClean="0"/>
              <a:t>, B. (2011). </a:t>
            </a:r>
            <a:r>
              <a:rPr lang="en-CA" sz="1400" i="1" dirty="0" smtClean="0"/>
              <a:t>Mapping biological ideas: Concept maps as knowledge integration tools for evolution </a:t>
            </a:r>
          </a:p>
          <a:p>
            <a:pPr algn="just"/>
            <a:r>
              <a:rPr lang="en-CA" sz="1400" i="1" dirty="0" smtClean="0"/>
              <a:t>	</a:t>
            </a:r>
            <a:r>
              <a:rPr lang="en-CA" sz="1400" i="1" dirty="0" smtClean="0"/>
              <a:t>education</a:t>
            </a:r>
            <a:r>
              <a:rPr lang="en-CA" sz="1400" dirty="0" smtClean="0"/>
              <a:t>. 	University of California: Berkeley.</a:t>
            </a:r>
          </a:p>
          <a:p>
            <a:pPr algn="just"/>
            <a:r>
              <a:rPr lang="en-CA" sz="1400" dirty="0" smtClean="0"/>
              <a:t>Simmons, C. &amp; </a:t>
            </a:r>
            <a:r>
              <a:rPr lang="en-CA" sz="1400" dirty="0" err="1" smtClean="0"/>
              <a:t>Rycraft</a:t>
            </a:r>
            <a:r>
              <a:rPr lang="en-CA" sz="1400" dirty="0" smtClean="0"/>
              <a:t>, J.R. (2010). Ethical challenges of military social workers serving in a combat zone. </a:t>
            </a:r>
            <a:r>
              <a:rPr lang="en-CA" sz="1400" i="1" dirty="0" smtClean="0"/>
              <a:t>Social Work, 55</a:t>
            </a:r>
            <a:r>
              <a:rPr lang="en-CA" sz="1400" dirty="0" smtClean="0"/>
              <a:t>, 	9-18.</a:t>
            </a:r>
          </a:p>
          <a:p>
            <a:pPr algn="just"/>
            <a:r>
              <a:rPr lang="en-CA" sz="1400" dirty="0" smtClean="0"/>
              <a:t>Stone, D. &amp; </a:t>
            </a:r>
            <a:r>
              <a:rPr lang="en-CA" sz="1400" dirty="0" err="1" smtClean="0"/>
              <a:t>Amundson</a:t>
            </a:r>
            <a:r>
              <a:rPr lang="en-CA" sz="1400" dirty="0" smtClean="0"/>
              <a:t>, N. (1989). Counsellor supervision: An exploratory study of the metaphoric case drawing method 	of case presentation in a clinical setting. </a:t>
            </a:r>
            <a:r>
              <a:rPr lang="en-CA" sz="1400" i="1" dirty="0" smtClean="0"/>
              <a:t>Canadian Journal of Counselling, 23</a:t>
            </a:r>
            <a:r>
              <a:rPr lang="en-CA" sz="1400" dirty="0" smtClean="0"/>
              <a:t>, 360-371</a:t>
            </a:r>
            <a:r>
              <a:rPr lang="en-CA" sz="1400" dirty="0" smtClean="0"/>
              <a:t>.</a:t>
            </a:r>
          </a:p>
          <a:p>
            <a:pPr algn="just"/>
            <a:r>
              <a:rPr lang="en-CA" sz="1400" dirty="0" smtClean="0"/>
              <a:t>Sunday </a:t>
            </a:r>
            <a:r>
              <a:rPr lang="en-CA" sz="1400" dirty="0" err="1" smtClean="0"/>
              <a:t>Scribblings</a:t>
            </a:r>
            <a:r>
              <a:rPr lang="en-CA" sz="1400" dirty="0" smtClean="0"/>
              <a:t>. (2013). </a:t>
            </a:r>
            <a:r>
              <a:rPr lang="en-CA" sz="1400" i="1" dirty="0" smtClean="0"/>
              <a:t>Sunday </a:t>
            </a:r>
            <a:r>
              <a:rPr lang="en-CA" sz="1400" i="1" dirty="0" err="1" smtClean="0"/>
              <a:t>Scribblings</a:t>
            </a:r>
            <a:r>
              <a:rPr lang="en-CA" sz="1400" i="1" dirty="0" smtClean="0"/>
              <a:t>.</a:t>
            </a:r>
            <a:r>
              <a:rPr lang="en-CA" sz="1400" dirty="0" smtClean="0"/>
              <a:t> </a:t>
            </a:r>
            <a:r>
              <a:rPr lang="en-CA" sz="1400" dirty="0" smtClean="0">
                <a:hlinkClick r:id="rId3"/>
              </a:rPr>
              <a:t>www.sundayscribblings.blogspot.ca</a:t>
            </a:r>
            <a:endParaRPr lang="en-CA" sz="1400" dirty="0" smtClean="0"/>
          </a:p>
          <a:p>
            <a:pPr algn="just"/>
            <a:r>
              <a:rPr lang="en-CA" sz="1400" dirty="0" err="1" smtClean="0"/>
              <a:t>Valadez</a:t>
            </a:r>
            <a:r>
              <a:rPr lang="en-CA" sz="1400" dirty="0" smtClean="0"/>
              <a:t> A. &amp; Evans, M. (2005). A Novel Approach: Using literary writing and creative interventions for working toward 	forgiveness after relationship dissolution and divorce. </a:t>
            </a:r>
            <a:r>
              <a:rPr lang="en-CA" sz="1400" i="1" dirty="0" smtClean="0"/>
              <a:t>Journal of Creativity in Mental Health, 1</a:t>
            </a:r>
            <a:r>
              <a:rPr lang="en-CA" sz="1400" dirty="0" smtClean="0"/>
              <a:t>, 103-121</a:t>
            </a:r>
            <a:r>
              <a:rPr lang="en-CA" sz="1400" dirty="0" smtClean="0"/>
              <a:t>.</a:t>
            </a:r>
          </a:p>
          <a:p>
            <a:pPr algn="just"/>
            <a:r>
              <a:rPr lang="en-CA" sz="1400" dirty="0" smtClean="0"/>
              <a:t>Van </a:t>
            </a:r>
            <a:r>
              <a:rPr lang="en-CA" sz="1400" dirty="0" err="1" smtClean="0"/>
              <a:t>der</a:t>
            </a:r>
            <a:r>
              <a:rPr lang="en-CA" sz="1400" dirty="0" smtClean="0"/>
              <a:t> </a:t>
            </a:r>
            <a:r>
              <a:rPr lang="en-CA" sz="1400" dirty="0" err="1" smtClean="0"/>
              <a:t>Vennet</a:t>
            </a:r>
            <a:r>
              <a:rPr lang="en-CA" sz="1400" dirty="0" smtClean="0"/>
              <a:t>, R. &amp; </a:t>
            </a:r>
            <a:r>
              <a:rPr lang="en-CA" sz="1400" dirty="0" err="1" smtClean="0"/>
              <a:t>Serice</a:t>
            </a:r>
            <a:r>
              <a:rPr lang="en-CA" sz="1400" dirty="0" smtClean="0"/>
              <a:t>, S. (2012). Can coloring </a:t>
            </a:r>
            <a:r>
              <a:rPr lang="en-CA" sz="1400" dirty="0" err="1" smtClean="0"/>
              <a:t>mandalas</a:t>
            </a:r>
            <a:r>
              <a:rPr lang="en-CA" sz="1400" dirty="0" smtClean="0"/>
              <a:t> reduce anxiety? A replication study. </a:t>
            </a:r>
            <a:r>
              <a:rPr lang="en-CA" sz="1400" i="1" dirty="0" smtClean="0"/>
              <a:t>Art Therapy, 29</a:t>
            </a:r>
            <a:r>
              <a:rPr lang="en-CA" sz="1400" dirty="0" smtClean="0"/>
              <a:t>(2), 87-	92.</a:t>
            </a:r>
          </a:p>
          <a:p>
            <a:pPr algn="just"/>
            <a:r>
              <a:rPr lang="en-CA" sz="1400" dirty="0" smtClean="0"/>
              <a:t>Wright, S. (2007). Meaning-making through drawing and telling. </a:t>
            </a:r>
            <a:r>
              <a:rPr lang="en-CA" sz="1400" i="1" dirty="0" smtClean="0"/>
              <a:t>Australian Journal of Early Childhood, 32,</a:t>
            </a:r>
            <a:r>
              <a:rPr lang="en-CA" sz="1400" dirty="0" smtClean="0"/>
              <a:t> 37-48.</a:t>
            </a:r>
          </a:p>
          <a:p>
            <a:pPr algn="just"/>
            <a:endParaRPr lang="en-CA" sz="1400" dirty="0" smtClean="0"/>
          </a:p>
          <a:p>
            <a:pPr algn="just"/>
            <a:r>
              <a:rPr lang="en-CA" sz="1400" dirty="0" smtClean="0"/>
              <a:t>Young, R. (2009). Evaluating the processes and outcomes of vocational counselling: An action theory </a:t>
            </a:r>
            <a:r>
              <a:rPr lang="en-CA" sz="1400" dirty="0" err="1" smtClean="0"/>
              <a:t>perspetive</a:t>
            </a:r>
            <a:r>
              <a:rPr lang="en-CA" sz="1400" dirty="0" smtClean="0"/>
              <a:t>. 	</a:t>
            </a:r>
            <a:r>
              <a:rPr lang="en-CA" sz="1400" i="1" dirty="0" smtClean="0"/>
              <a:t>Orientation </a:t>
            </a:r>
            <a:r>
              <a:rPr lang="en-CA" sz="1400" i="1" dirty="0" err="1" smtClean="0"/>
              <a:t>Scolaire</a:t>
            </a:r>
            <a:r>
              <a:rPr lang="en-CA" sz="1400" i="1" dirty="0" smtClean="0"/>
              <a:t> et </a:t>
            </a:r>
            <a:r>
              <a:rPr lang="en-CA" sz="1400" i="1" dirty="0" err="1" smtClean="0"/>
              <a:t>Professionnelle</a:t>
            </a:r>
            <a:r>
              <a:rPr lang="en-CA" sz="1400" i="1" dirty="0" smtClean="0"/>
              <a:t>, 38</a:t>
            </a:r>
            <a:r>
              <a:rPr lang="en-CA" sz="1400" dirty="0" smtClean="0"/>
              <a:t>(3), 281-306.</a:t>
            </a:r>
          </a:p>
          <a:p>
            <a:pPr algn="just"/>
            <a:endParaRPr lang="en-CA" sz="1400" dirty="0" smtClean="0"/>
          </a:p>
          <a:p>
            <a:pPr algn="just"/>
            <a:endParaRPr lang="en-CA" sz="1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914400"/>
          </a:xfrm>
        </p:spPr>
        <p:txBody>
          <a:bodyPr>
            <a:noAutofit/>
          </a:bodyPr>
          <a:lstStyle/>
          <a:p>
            <a:r>
              <a:rPr lang="en-US" sz="4800" dirty="0" smtClean="0">
                <a:solidFill>
                  <a:srgbClr val="FFFF00"/>
                </a:solidFill>
              </a:rPr>
              <a:t>Sensitive Topics</a:t>
            </a:r>
            <a:endParaRPr lang="en-US" sz="4800" dirty="0">
              <a:solidFill>
                <a:srgbClr val="FFFF00"/>
              </a:solidFill>
            </a:endParaRPr>
          </a:p>
        </p:txBody>
      </p:sp>
      <p:sp>
        <p:nvSpPr>
          <p:cNvPr id="8" name="TextBox 7"/>
          <p:cNvSpPr txBox="1"/>
          <p:nvPr/>
        </p:nvSpPr>
        <p:spPr>
          <a:xfrm>
            <a:off x="1116154" y="1295400"/>
            <a:ext cx="7142789" cy="4832092"/>
          </a:xfrm>
          <a:prstGeom prst="rect">
            <a:avLst/>
          </a:prstGeom>
          <a:noFill/>
        </p:spPr>
        <p:txBody>
          <a:bodyPr wrap="none" rtlCol="0">
            <a:spAutoFit/>
          </a:bodyPr>
          <a:lstStyle/>
          <a:p>
            <a:r>
              <a:rPr lang="en-US" sz="4400" dirty="0" smtClean="0"/>
              <a:t>Art-making</a:t>
            </a:r>
          </a:p>
          <a:p>
            <a:r>
              <a:rPr lang="en-US" sz="4400" dirty="0" smtClean="0"/>
              <a:t>Sex and other bodily functions</a:t>
            </a:r>
          </a:p>
          <a:p>
            <a:r>
              <a:rPr lang="en-US" sz="4400" dirty="0" smtClean="0"/>
              <a:t>God, etc</a:t>
            </a:r>
          </a:p>
          <a:p>
            <a:r>
              <a:rPr lang="en-US" sz="4400" dirty="0" smtClean="0"/>
              <a:t>Social Justice</a:t>
            </a:r>
          </a:p>
          <a:p>
            <a:r>
              <a:rPr lang="en-US" sz="4400" dirty="0" smtClean="0"/>
              <a:t>Money</a:t>
            </a:r>
          </a:p>
          <a:p>
            <a:r>
              <a:rPr lang="en-US" sz="4400" dirty="0" smtClean="0"/>
              <a:t>Body Image</a:t>
            </a:r>
          </a:p>
          <a:p>
            <a:r>
              <a:rPr lang="en-US" sz="4400" dirty="0" smtClean="0"/>
              <a:t>Intelligence</a:t>
            </a:r>
          </a:p>
        </p:txBody>
      </p:sp>
      <p:grpSp>
        <p:nvGrpSpPr>
          <p:cNvPr id="3" name="Group 10"/>
          <p:cNvGrpSpPr/>
          <p:nvPr/>
        </p:nvGrpSpPr>
        <p:grpSpPr>
          <a:xfrm>
            <a:off x="6019800" y="3276600"/>
            <a:ext cx="2632470" cy="3530609"/>
            <a:chOff x="4572000" y="2771774"/>
            <a:chExt cx="3158964" cy="3878037"/>
          </a:xfrm>
        </p:grpSpPr>
        <p:pic>
          <p:nvPicPr>
            <p:cNvPr id="19458" name="Picture 2" descr="http://cf.sketchfu.com/i/5834648.png"/>
            <p:cNvPicPr>
              <a:picLocks noChangeAspect="1" noChangeArrowheads="1"/>
            </p:cNvPicPr>
            <p:nvPr/>
          </p:nvPicPr>
          <p:blipFill>
            <a:blip r:embed="rId3" cstate="print"/>
            <a:srcRect l="24000" r="44000"/>
            <a:stretch>
              <a:fillRect/>
            </a:stretch>
          </p:blipFill>
          <p:spPr bwMode="auto">
            <a:xfrm>
              <a:off x="4572000" y="2771774"/>
              <a:ext cx="3048000" cy="3857626"/>
            </a:xfrm>
            <a:prstGeom prst="rect">
              <a:avLst/>
            </a:prstGeom>
            <a:noFill/>
          </p:spPr>
        </p:pic>
        <p:sp>
          <p:nvSpPr>
            <p:cNvPr id="9" name="TextBox 8"/>
            <p:cNvSpPr txBox="1"/>
            <p:nvPr/>
          </p:nvSpPr>
          <p:spPr>
            <a:xfrm rot="16200000">
              <a:off x="6957776" y="5876622"/>
              <a:ext cx="1241678" cy="304699"/>
            </a:xfrm>
            <a:prstGeom prst="rect">
              <a:avLst/>
            </a:prstGeom>
            <a:noFill/>
          </p:spPr>
          <p:txBody>
            <a:bodyPr wrap="none" rtlCol="0">
              <a:spAutoFit/>
            </a:bodyPr>
            <a:lstStyle/>
            <a:p>
              <a:r>
                <a:rPr lang="en-US" sz="1050" dirty="0" smtClean="0">
                  <a:solidFill>
                    <a:schemeClr val="tx1">
                      <a:lumMod val="65000"/>
                    </a:schemeClr>
                  </a:solidFill>
                </a:rPr>
                <a:t>©</a:t>
              </a:r>
              <a:r>
                <a:rPr lang="en-US" sz="1050" dirty="0" err="1" smtClean="0">
                  <a:solidFill>
                    <a:schemeClr val="tx1">
                      <a:lumMod val="65000"/>
                    </a:schemeClr>
                  </a:solidFill>
                </a:rPr>
                <a:t>n.d</a:t>
              </a:r>
              <a:r>
                <a:rPr lang="en-US" sz="1050" dirty="0" smtClean="0">
                  <a:solidFill>
                    <a:schemeClr val="tx1">
                      <a:lumMod val="65000"/>
                    </a:schemeClr>
                  </a:solidFill>
                </a:rPr>
                <a:t>., </a:t>
              </a:r>
              <a:r>
                <a:rPr lang="en-US" sz="800" dirty="0" smtClean="0">
                  <a:solidFill>
                    <a:schemeClr val="tx1">
                      <a:lumMod val="65000"/>
                    </a:schemeClr>
                  </a:solidFill>
                </a:rPr>
                <a:t>sketchfu.com</a:t>
              </a:r>
              <a:endParaRPr lang="en-US" sz="800" dirty="0">
                <a:solidFill>
                  <a:schemeClr val="tx1">
                    <a:lumMod val="65000"/>
                  </a:schemeClr>
                </a:solidFill>
              </a:endParaRPr>
            </a:p>
          </p:txBody>
        </p:sp>
      </p:grpSp>
      <p:sp>
        <p:nvSpPr>
          <p:cNvPr id="12" name="TextBox 11"/>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990600"/>
          </a:xfrm>
        </p:spPr>
        <p:txBody>
          <a:bodyPr>
            <a:noAutofit/>
          </a:bodyPr>
          <a:lstStyle/>
          <a:p>
            <a:r>
              <a:rPr lang="en-US" sz="5400" dirty="0" smtClean="0">
                <a:solidFill>
                  <a:srgbClr val="FFFF00"/>
                </a:solidFill>
              </a:rPr>
              <a:t>Crayons and Stick </a:t>
            </a:r>
            <a:r>
              <a:rPr lang="en-US" sz="5400" dirty="0" smtClean="0">
                <a:solidFill>
                  <a:srgbClr val="FFFF00"/>
                </a:solidFill>
              </a:rPr>
              <a:t>People</a:t>
            </a:r>
            <a:r>
              <a:rPr lang="en-US" sz="5400" dirty="0" smtClean="0"/>
              <a:t/>
            </a:r>
            <a:br>
              <a:rPr lang="en-US" sz="5400" dirty="0" smtClean="0"/>
            </a:br>
            <a:endParaRPr lang="en-US" sz="5400" i="1" dirty="0"/>
          </a:p>
        </p:txBody>
      </p:sp>
      <p:sp>
        <p:nvSpPr>
          <p:cNvPr id="8" name="TextBox 7"/>
          <p:cNvSpPr txBox="1"/>
          <p:nvPr/>
        </p:nvSpPr>
        <p:spPr>
          <a:xfrm>
            <a:off x="1219200" y="1143000"/>
            <a:ext cx="6400800" cy="5262979"/>
          </a:xfrm>
          <a:prstGeom prst="rect">
            <a:avLst/>
          </a:prstGeom>
          <a:noFill/>
        </p:spPr>
        <p:txBody>
          <a:bodyPr wrap="square" rtlCol="0">
            <a:spAutoFit/>
          </a:bodyPr>
          <a:lstStyle/>
          <a:p>
            <a:r>
              <a:rPr lang="en-US" sz="4800" dirty="0" smtClean="0"/>
              <a:t>Topics</a:t>
            </a:r>
          </a:p>
          <a:p>
            <a:r>
              <a:rPr lang="en-US" sz="4800" dirty="0" smtClean="0"/>
              <a:t>Techniques</a:t>
            </a:r>
          </a:p>
          <a:p>
            <a:r>
              <a:rPr lang="en-US" sz="4800" dirty="0" smtClean="0"/>
              <a:t>Materials</a:t>
            </a:r>
          </a:p>
          <a:p>
            <a:r>
              <a:rPr lang="en-US" sz="4800" dirty="0" smtClean="0"/>
              <a:t>Samples</a:t>
            </a:r>
          </a:p>
          <a:p>
            <a:r>
              <a:rPr lang="en-US" sz="4800" dirty="0" smtClean="0"/>
              <a:t>Lots of </a:t>
            </a:r>
          </a:p>
          <a:p>
            <a:r>
              <a:rPr lang="en-US" sz="4800" dirty="0" smtClean="0"/>
              <a:t>      practice</a:t>
            </a:r>
          </a:p>
          <a:p>
            <a:endParaRPr lang="en-US" sz="4800" dirty="0" smtClean="0"/>
          </a:p>
        </p:txBody>
      </p:sp>
      <p:grpSp>
        <p:nvGrpSpPr>
          <p:cNvPr id="10" name="Group 9"/>
          <p:cNvGrpSpPr/>
          <p:nvPr/>
        </p:nvGrpSpPr>
        <p:grpSpPr>
          <a:xfrm>
            <a:off x="4953000" y="3657600"/>
            <a:ext cx="4267200" cy="3352800"/>
            <a:chOff x="4800600" y="3657600"/>
            <a:chExt cx="4267200" cy="3352800"/>
          </a:xfrm>
        </p:grpSpPr>
        <p:pic>
          <p:nvPicPr>
            <p:cNvPr id="8194" name="Picture 2" descr="http://fitzrovianews.files.wordpress.com/2011/04/banksy_clipstone_crop.jpg"/>
            <p:cNvPicPr>
              <a:picLocks noChangeAspect="1" noChangeArrowheads="1"/>
            </p:cNvPicPr>
            <p:nvPr/>
          </p:nvPicPr>
          <p:blipFill>
            <a:blip r:embed="rId3" cstate="print"/>
            <a:srcRect/>
            <a:stretch>
              <a:fillRect/>
            </a:stretch>
          </p:blipFill>
          <p:spPr bwMode="auto">
            <a:xfrm>
              <a:off x="4800600" y="3657600"/>
              <a:ext cx="4229099" cy="3352800"/>
            </a:xfrm>
            <a:prstGeom prst="rect">
              <a:avLst/>
            </a:prstGeom>
            <a:noFill/>
          </p:spPr>
        </p:pic>
        <p:sp>
          <p:nvSpPr>
            <p:cNvPr id="9" name="TextBox 8"/>
            <p:cNvSpPr txBox="1"/>
            <p:nvPr/>
          </p:nvSpPr>
          <p:spPr>
            <a:xfrm>
              <a:off x="8088045" y="6535579"/>
              <a:ext cx="979755" cy="246221"/>
            </a:xfrm>
            <a:prstGeom prst="rect">
              <a:avLst/>
            </a:prstGeom>
            <a:noFill/>
          </p:spPr>
          <p:txBody>
            <a:bodyPr wrap="none" rtlCol="0">
              <a:spAutoFit/>
            </a:bodyPr>
            <a:lstStyle/>
            <a:p>
              <a:r>
                <a:rPr lang="en-US" sz="1000" dirty="0" smtClean="0"/>
                <a:t>©</a:t>
              </a:r>
              <a:r>
                <a:rPr lang="en-US" sz="1000" dirty="0" err="1" smtClean="0"/>
                <a:t>Banksy</a:t>
              </a:r>
              <a:r>
                <a:rPr lang="en-US" sz="1000" dirty="0" smtClean="0"/>
                <a:t>, 2011</a:t>
              </a:r>
              <a:endParaRPr lang="en-US" sz="1000" dirty="0"/>
            </a:p>
          </p:txBody>
        </p:sp>
      </p:grpSp>
      <p:sp>
        <p:nvSpPr>
          <p:cNvPr id="7" name="TextBox 6"/>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7" name="TextBox 6"/>
          <p:cNvSpPr txBox="1"/>
          <p:nvPr/>
        </p:nvSpPr>
        <p:spPr>
          <a:xfrm>
            <a:off x="1905000" y="4048542"/>
            <a:ext cx="7315200" cy="2123658"/>
          </a:xfrm>
          <a:prstGeom prst="rect">
            <a:avLst/>
          </a:prstGeom>
          <a:noFill/>
        </p:spPr>
        <p:txBody>
          <a:bodyPr wrap="square" rtlCol="0">
            <a:spAutoFit/>
          </a:bodyPr>
          <a:lstStyle/>
          <a:p>
            <a:r>
              <a:rPr lang="en-US" sz="4400" i="1" dirty="0" smtClean="0"/>
              <a:t>“I already know all this stuff.”</a:t>
            </a:r>
          </a:p>
          <a:p>
            <a:r>
              <a:rPr lang="en-US" sz="4400" i="1" dirty="0" smtClean="0"/>
              <a:t>“I don’t need it.”</a:t>
            </a:r>
          </a:p>
          <a:p>
            <a:r>
              <a:rPr lang="en-US" sz="4400" i="1" dirty="0" smtClean="0"/>
              <a:t>“I don’t know.”</a:t>
            </a:r>
            <a:endParaRPr lang="en-US" sz="4400" i="1" dirty="0"/>
          </a:p>
        </p:txBody>
      </p:sp>
      <p:sp>
        <p:nvSpPr>
          <p:cNvPr id="8" name="Rounded Rectangle 7"/>
          <p:cNvSpPr/>
          <p:nvPr/>
        </p:nvSpPr>
        <p:spPr>
          <a:xfrm>
            <a:off x="152400" y="1066800"/>
            <a:ext cx="4495800" cy="2362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i="1" dirty="0" smtClean="0">
                <a:solidFill>
                  <a:schemeClr val="bg1"/>
                </a:solidFill>
              </a:rPr>
              <a:t>How do you access sexual health education?</a:t>
            </a:r>
            <a:endParaRPr lang="en-US" sz="4000" b="1" i="1" dirty="0">
              <a:solidFill>
                <a:schemeClr val="bg1"/>
              </a:solidFill>
            </a:endParaRPr>
          </a:p>
        </p:txBody>
      </p:sp>
      <p:grpSp>
        <p:nvGrpSpPr>
          <p:cNvPr id="12" name="Group 11"/>
          <p:cNvGrpSpPr/>
          <p:nvPr/>
        </p:nvGrpSpPr>
        <p:grpSpPr>
          <a:xfrm>
            <a:off x="5867400" y="1066800"/>
            <a:ext cx="2854579" cy="2885753"/>
            <a:chOff x="5867400" y="1066800"/>
            <a:chExt cx="2854579" cy="2885753"/>
          </a:xfrm>
        </p:grpSpPr>
        <p:pic>
          <p:nvPicPr>
            <p:cNvPr id="10" name="Picture 2" descr="http://www.its.uci.edu/%7Ejaykay/lpmbpics/fo-01/d-f/embarassed-2nd-2-2.jpg"/>
            <p:cNvPicPr>
              <a:picLocks noChangeAspect="1" noChangeArrowheads="1"/>
            </p:cNvPicPr>
            <p:nvPr/>
          </p:nvPicPr>
          <p:blipFill>
            <a:blip r:embed="rId3" cstate="print"/>
            <a:srcRect l="10127" r="18987"/>
            <a:stretch>
              <a:fillRect/>
            </a:stretch>
          </p:blipFill>
          <p:spPr bwMode="auto">
            <a:xfrm>
              <a:off x="5867400" y="1066800"/>
              <a:ext cx="2667000" cy="2821565"/>
            </a:xfrm>
            <a:prstGeom prst="rect">
              <a:avLst/>
            </a:prstGeom>
            <a:noFill/>
          </p:spPr>
        </p:pic>
        <p:sp>
          <p:nvSpPr>
            <p:cNvPr id="11" name="TextBox 10"/>
            <p:cNvSpPr txBox="1"/>
            <p:nvPr/>
          </p:nvSpPr>
          <p:spPr>
            <a:xfrm>
              <a:off x="7684516" y="3698637"/>
              <a:ext cx="1037463" cy="253916"/>
            </a:xfrm>
            <a:prstGeom prst="rect">
              <a:avLst/>
            </a:prstGeom>
            <a:noFill/>
          </p:spPr>
          <p:txBody>
            <a:bodyPr wrap="none" rtlCol="0">
              <a:spAutoFit/>
            </a:bodyPr>
            <a:lstStyle/>
            <a:p>
              <a:r>
                <a:rPr lang="en-US" sz="1050" dirty="0" smtClean="0">
                  <a:solidFill>
                    <a:schemeClr val="tx1">
                      <a:lumMod val="50000"/>
                    </a:schemeClr>
                  </a:solidFill>
                </a:rPr>
                <a:t>©2001, uci.edu</a:t>
              </a:r>
              <a:endParaRPr lang="en-US" sz="1050" dirty="0">
                <a:solidFill>
                  <a:schemeClr val="tx1">
                    <a:lumMod val="50000"/>
                  </a:schemeClr>
                </a:solidFill>
              </a:endParaRPr>
            </a:p>
          </p:txBody>
        </p:sp>
      </p:gr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grpSp>
        <p:nvGrpSpPr>
          <p:cNvPr id="2" name="Group 20"/>
          <p:cNvGrpSpPr/>
          <p:nvPr/>
        </p:nvGrpSpPr>
        <p:grpSpPr>
          <a:xfrm>
            <a:off x="7072604" y="4889241"/>
            <a:ext cx="1362269" cy="1679510"/>
            <a:chOff x="7072604" y="4889241"/>
            <a:chExt cx="1362269" cy="1679510"/>
          </a:xfrm>
        </p:grpSpPr>
        <p:sp>
          <p:nvSpPr>
            <p:cNvPr id="17" name="Freeform 16"/>
            <p:cNvSpPr/>
            <p:nvPr/>
          </p:nvSpPr>
          <p:spPr>
            <a:xfrm>
              <a:off x="7240555" y="4889241"/>
              <a:ext cx="970384" cy="1511559"/>
            </a:xfrm>
            <a:custGeom>
              <a:avLst/>
              <a:gdLst>
                <a:gd name="connsiteX0" fmla="*/ 970384 w 970384"/>
                <a:gd name="connsiteY0" fmla="*/ 0 h 1511559"/>
                <a:gd name="connsiteX1" fmla="*/ 895739 w 970384"/>
                <a:gd name="connsiteY1" fmla="*/ 149290 h 1511559"/>
                <a:gd name="connsiteX2" fmla="*/ 858416 w 970384"/>
                <a:gd name="connsiteY2" fmla="*/ 186612 h 1511559"/>
                <a:gd name="connsiteX3" fmla="*/ 765110 w 970384"/>
                <a:gd name="connsiteY3" fmla="*/ 298579 h 1511559"/>
                <a:gd name="connsiteX4" fmla="*/ 690465 w 970384"/>
                <a:gd name="connsiteY4" fmla="*/ 391886 h 1511559"/>
                <a:gd name="connsiteX5" fmla="*/ 597159 w 970384"/>
                <a:gd name="connsiteY5" fmla="*/ 578498 h 1511559"/>
                <a:gd name="connsiteX6" fmla="*/ 541176 w 970384"/>
                <a:gd name="connsiteY6" fmla="*/ 634481 h 1511559"/>
                <a:gd name="connsiteX7" fmla="*/ 429208 w 970384"/>
                <a:gd name="connsiteY7" fmla="*/ 709126 h 1511559"/>
                <a:gd name="connsiteX8" fmla="*/ 410547 w 970384"/>
                <a:gd name="connsiteY8" fmla="*/ 765110 h 1511559"/>
                <a:gd name="connsiteX9" fmla="*/ 373225 w 970384"/>
                <a:gd name="connsiteY9" fmla="*/ 821094 h 1511559"/>
                <a:gd name="connsiteX10" fmla="*/ 298580 w 970384"/>
                <a:gd name="connsiteY10" fmla="*/ 951722 h 1511559"/>
                <a:gd name="connsiteX11" fmla="*/ 261257 w 970384"/>
                <a:gd name="connsiteY11" fmla="*/ 1045028 h 1511559"/>
                <a:gd name="connsiteX12" fmla="*/ 205274 w 970384"/>
                <a:gd name="connsiteY12" fmla="*/ 1138335 h 1511559"/>
                <a:gd name="connsiteX13" fmla="*/ 186612 w 970384"/>
                <a:gd name="connsiteY13" fmla="*/ 1194318 h 1511559"/>
                <a:gd name="connsiteX14" fmla="*/ 149290 w 970384"/>
                <a:gd name="connsiteY14" fmla="*/ 1250302 h 1511559"/>
                <a:gd name="connsiteX15" fmla="*/ 130629 w 970384"/>
                <a:gd name="connsiteY15" fmla="*/ 1306286 h 1511559"/>
                <a:gd name="connsiteX16" fmla="*/ 93306 w 970384"/>
                <a:gd name="connsiteY16" fmla="*/ 1380930 h 1511559"/>
                <a:gd name="connsiteX17" fmla="*/ 74645 w 970384"/>
                <a:gd name="connsiteY17" fmla="*/ 1436914 h 1511559"/>
                <a:gd name="connsiteX18" fmla="*/ 0 w 970384"/>
                <a:gd name="connsiteY18" fmla="*/ 1511559 h 151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70384" h="1511559">
                  <a:moveTo>
                    <a:pt x="970384" y="0"/>
                  </a:moveTo>
                  <a:cubicBezTo>
                    <a:pt x="946228" y="72467"/>
                    <a:pt x="950825" y="72170"/>
                    <a:pt x="895739" y="149290"/>
                  </a:cubicBezTo>
                  <a:cubicBezTo>
                    <a:pt x="885513" y="163607"/>
                    <a:pt x="869407" y="172873"/>
                    <a:pt x="858416" y="186612"/>
                  </a:cubicBezTo>
                  <a:cubicBezTo>
                    <a:pt x="754491" y="316518"/>
                    <a:pt x="898099" y="165592"/>
                    <a:pt x="765110" y="298579"/>
                  </a:cubicBezTo>
                  <a:cubicBezTo>
                    <a:pt x="697054" y="502749"/>
                    <a:pt x="811048" y="198952"/>
                    <a:pt x="690465" y="391886"/>
                  </a:cubicBezTo>
                  <a:cubicBezTo>
                    <a:pt x="529671" y="649156"/>
                    <a:pt x="766586" y="380834"/>
                    <a:pt x="597159" y="578498"/>
                  </a:cubicBezTo>
                  <a:cubicBezTo>
                    <a:pt x="579984" y="598535"/>
                    <a:pt x="562008" y="618279"/>
                    <a:pt x="541176" y="634481"/>
                  </a:cubicBezTo>
                  <a:cubicBezTo>
                    <a:pt x="505769" y="662020"/>
                    <a:pt x="429208" y="709126"/>
                    <a:pt x="429208" y="709126"/>
                  </a:cubicBezTo>
                  <a:cubicBezTo>
                    <a:pt x="422988" y="727787"/>
                    <a:pt x="419344" y="747516"/>
                    <a:pt x="410547" y="765110"/>
                  </a:cubicBezTo>
                  <a:cubicBezTo>
                    <a:pt x="400517" y="785170"/>
                    <a:pt x="384764" y="801862"/>
                    <a:pt x="373225" y="821094"/>
                  </a:cubicBezTo>
                  <a:cubicBezTo>
                    <a:pt x="347423" y="864098"/>
                    <a:pt x="321008" y="906866"/>
                    <a:pt x="298580" y="951722"/>
                  </a:cubicBezTo>
                  <a:cubicBezTo>
                    <a:pt x="283599" y="981683"/>
                    <a:pt x="276238" y="1015066"/>
                    <a:pt x="261257" y="1045028"/>
                  </a:cubicBezTo>
                  <a:cubicBezTo>
                    <a:pt x="245036" y="1077470"/>
                    <a:pt x="221495" y="1105893"/>
                    <a:pt x="205274" y="1138335"/>
                  </a:cubicBezTo>
                  <a:cubicBezTo>
                    <a:pt x="196477" y="1155929"/>
                    <a:pt x="195409" y="1176724"/>
                    <a:pt x="186612" y="1194318"/>
                  </a:cubicBezTo>
                  <a:cubicBezTo>
                    <a:pt x="176582" y="1214378"/>
                    <a:pt x="159320" y="1230242"/>
                    <a:pt x="149290" y="1250302"/>
                  </a:cubicBezTo>
                  <a:cubicBezTo>
                    <a:pt x="140493" y="1267896"/>
                    <a:pt x="138378" y="1288206"/>
                    <a:pt x="130629" y="1306286"/>
                  </a:cubicBezTo>
                  <a:cubicBezTo>
                    <a:pt x="119671" y="1331855"/>
                    <a:pt x="104264" y="1355361"/>
                    <a:pt x="93306" y="1380930"/>
                  </a:cubicBezTo>
                  <a:cubicBezTo>
                    <a:pt x="85557" y="1399010"/>
                    <a:pt x="86078" y="1420907"/>
                    <a:pt x="74645" y="1436914"/>
                  </a:cubicBezTo>
                  <a:cubicBezTo>
                    <a:pt x="54192" y="1465548"/>
                    <a:pt x="0" y="1511559"/>
                    <a:pt x="0" y="151155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321535" y="5029372"/>
              <a:ext cx="926726" cy="1539379"/>
            </a:xfrm>
            <a:custGeom>
              <a:avLst/>
              <a:gdLst>
                <a:gd name="connsiteX0" fmla="*/ 12326 w 926726"/>
                <a:gd name="connsiteY0" fmla="*/ 9159 h 1539379"/>
                <a:gd name="connsiteX1" fmla="*/ 68310 w 926726"/>
                <a:gd name="connsiteY1" fmla="*/ 102465 h 1539379"/>
                <a:gd name="connsiteX2" fmla="*/ 161616 w 926726"/>
                <a:gd name="connsiteY2" fmla="*/ 233093 h 1539379"/>
                <a:gd name="connsiteX3" fmla="*/ 236261 w 926726"/>
                <a:gd name="connsiteY3" fmla="*/ 345061 h 1539379"/>
                <a:gd name="connsiteX4" fmla="*/ 329567 w 926726"/>
                <a:gd name="connsiteY4" fmla="*/ 587657 h 1539379"/>
                <a:gd name="connsiteX5" fmla="*/ 366889 w 926726"/>
                <a:gd name="connsiteY5" fmla="*/ 662301 h 1539379"/>
                <a:gd name="connsiteX6" fmla="*/ 422873 w 926726"/>
                <a:gd name="connsiteY6" fmla="*/ 699624 h 1539379"/>
                <a:gd name="connsiteX7" fmla="*/ 553502 w 926726"/>
                <a:gd name="connsiteY7" fmla="*/ 867575 h 1539379"/>
                <a:gd name="connsiteX8" fmla="*/ 553502 w 926726"/>
                <a:gd name="connsiteY8" fmla="*/ 867575 h 1539379"/>
                <a:gd name="connsiteX9" fmla="*/ 609485 w 926726"/>
                <a:gd name="connsiteY9" fmla="*/ 979542 h 1539379"/>
                <a:gd name="connsiteX10" fmla="*/ 702792 w 926726"/>
                <a:gd name="connsiteY10" fmla="*/ 1091510 h 1539379"/>
                <a:gd name="connsiteX11" fmla="*/ 777436 w 926726"/>
                <a:gd name="connsiteY11" fmla="*/ 1222138 h 1539379"/>
                <a:gd name="connsiteX12" fmla="*/ 796098 w 926726"/>
                <a:gd name="connsiteY12" fmla="*/ 1278122 h 1539379"/>
                <a:gd name="connsiteX13" fmla="*/ 833420 w 926726"/>
                <a:gd name="connsiteY13" fmla="*/ 1352767 h 1539379"/>
                <a:gd name="connsiteX14" fmla="*/ 870743 w 926726"/>
                <a:gd name="connsiteY14" fmla="*/ 1446073 h 1539379"/>
                <a:gd name="connsiteX15" fmla="*/ 908065 w 926726"/>
                <a:gd name="connsiteY15" fmla="*/ 1502057 h 1539379"/>
                <a:gd name="connsiteX16" fmla="*/ 926726 w 926726"/>
                <a:gd name="connsiteY16" fmla="*/ 1539379 h 153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726" h="1539379">
                  <a:moveTo>
                    <a:pt x="12326" y="9159"/>
                  </a:moveTo>
                  <a:cubicBezTo>
                    <a:pt x="55644" y="139112"/>
                    <a:pt x="0" y="0"/>
                    <a:pt x="68310" y="102465"/>
                  </a:cubicBezTo>
                  <a:cubicBezTo>
                    <a:pt x="166558" y="249838"/>
                    <a:pt x="39358" y="110838"/>
                    <a:pt x="161616" y="233093"/>
                  </a:cubicBezTo>
                  <a:cubicBezTo>
                    <a:pt x="240715" y="470394"/>
                    <a:pt x="96478" y="65495"/>
                    <a:pt x="236261" y="345061"/>
                  </a:cubicBezTo>
                  <a:cubicBezTo>
                    <a:pt x="275008" y="422554"/>
                    <a:pt x="290820" y="510164"/>
                    <a:pt x="329567" y="587657"/>
                  </a:cubicBezTo>
                  <a:cubicBezTo>
                    <a:pt x="342008" y="612538"/>
                    <a:pt x="349080" y="640931"/>
                    <a:pt x="366889" y="662301"/>
                  </a:cubicBezTo>
                  <a:cubicBezTo>
                    <a:pt x="381247" y="679531"/>
                    <a:pt x="407786" y="683028"/>
                    <a:pt x="422873" y="699624"/>
                  </a:cubicBezTo>
                  <a:cubicBezTo>
                    <a:pt x="470581" y="752103"/>
                    <a:pt x="509959" y="811591"/>
                    <a:pt x="553502" y="867575"/>
                  </a:cubicBezTo>
                  <a:lnTo>
                    <a:pt x="553502" y="867575"/>
                  </a:lnTo>
                  <a:cubicBezTo>
                    <a:pt x="572163" y="904897"/>
                    <a:pt x="588016" y="943761"/>
                    <a:pt x="609485" y="979542"/>
                  </a:cubicBezTo>
                  <a:cubicBezTo>
                    <a:pt x="642755" y="1034991"/>
                    <a:pt x="662298" y="1051016"/>
                    <a:pt x="702792" y="1091510"/>
                  </a:cubicBezTo>
                  <a:cubicBezTo>
                    <a:pt x="742259" y="1249381"/>
                    <a:pt x="688494" y="1088726"/>
                    <a:pt x="777436" y="1222138"/>
                  </a:cubicBezTo>
                  <a:cubicBezTo>
                    <a:pt x="788347" y="1238505"/>
                    <a:pt x="788349" y="1260042"/>
                    <a:pt x="796098" y="1278122"/>
                  </a:cubicBezTo>
                  <a:cubicBezTo>
                    <a:pt x="807056" y="1303691"/>
                    <a:pt x="822122" y="1327346"/>
                    <a:pt x="833420" y="1352767"/>
                  </a:cubicBezTo>
                  <a:cubicBezTo>
                    <a:pt x="847025" y="1383378"/>
                    <a:pt x="855762" y="1416112"/>
                    <a:pt x="870743" y="1446073"/>
                  </a:cubicBezTo>
                  <a:cubicBezTo>
                    <a:pt x="880773" y="1466133"/>
                    <a:pt x="896526" y="1482825"/>
                    <a:pt x="908065" y="1502057"/>
                  </a:cubicBezTo>
                  <a:cubicBezTo>
                    <a:pt x="915221" y="1513984"/>
                    <a:pt x="920506" y="1526938"/>
                    <a:pt x="926726" y="153937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072604" y="5652842"/>
              <a:ext cx="1362269" cy="188121"/>
            </a:xfrm>
            <a:custGeom>
              <a:avLst/>
              <a:gdLst>
                <a:gd name="connsiteX0" fmla="*/ 0 w 1362269"/>
                <a:gd name="connsiteY0" fmla="*/ 188121 h 188121"/>
                <a:gd name="connsiteX1" fmla="*/ 242596 w 1362269"/>
                <a:gd name="connsiteY1" fmla="*/ 132138 h 188121"/>
                <a:gd name="connsiteX2" fmla="*/ 298580 w 1362269"/>
                <a:gd name="connsiteY2" fmla="*/ 113476 h 188121"/>
                <a:gd name="connsiteX3" fmla="*/ 466531 w 1362269"/>
                <a:gd name="connsiteY3" fmla="*/ 94815 h 188121"/>
                <a:gd name="connsiteX4" fmla="*/ 877078 w 1362269"/>
                <a:gd name="connsiteY4" fmla="*/ 57493 h 188121"/>
                <a:gd name="connsiteX5" fmla="*/ 1007706 w 1362269"/>
                <a:gd name="connsiteY5" fmla="*/ 38831 h 188121"/>
                <a:gd name="connsiteX6" fmla="*/ 1268963 w 1362269"/>
                <a:gd name="connsiteY6" fmla="*/ 20170 h 188121"/>
                <a:gd name="connsiteX7" fmla="*/ 1362269 w 1362269"/>
                <a:gd name="connsiteY7" fmla="*/ 1509 h 18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2269" h="188121">
                  <a:moveTo>
                    <a:pt x="0" y="188121"/>
                  </a:moveTo>
                  <a:cubicBezTo>
                    <a:pt x="141128" y="117558"/>
                    <a:pt x="14394" y="170172"/>
                    <a:pt x="242596" y="132138"/>
                  </a:cubicBezTo>
                  <a:cubicBezTo>
                    <a:pt x="261999" y="128904"/>
                    <a:pt x="279177" y="116710"/>
                    <a:pt x="298580" y="113476"/>
                  </a:cubicBezTo>
                  <a:cubicBezTo>
                    <a:pt x="354142" y="104216"/>
                    <a:pt x="410547" y="101035"/>
                    <a:pt x="466531" y="94815"/>
                  </a:cubicBezTo>
                  <a:cubicBezTo>
                    <a:pt x="661858" y="45984"/>
                    <a:pt x="463581" y="90573"/>
                    <a:pt x="877078" y="57493"/>
                  </a:cubicBezTo>
                  <a:cubicBezTo>
                    <a:pt x="920923" y="53985"/>
                    <a:pt x="963919" y="43001"/>
                    <a:pt x="1007706" y="38831"/>
                  </a:cubicBezTo>
                  <a:cubicBezTo>
                    <a:pt x="1094620" y="30553"/>
                    <a:pt x="1181877" y="26390"/>
                    <a:pt x="1268963" y="20170"/>
                  </a:cubicBezTo>
                  <a:cubicBezTo>
                    <a:pt x="1349643" y="0"/>
                    <a:pt x="1317961" y="1509"/>
                    <a:pt x="1362269" y="150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702284" y="5187820"/>
              <a:ext cx="60785" cy="1343609"/>
            </a:xfrm>
            <a:custGeom>
              <a:avLst/>
              <a:gdLst>
                <a:gd name="connsiteX0" fmla="*/ 60785 w 60785"/>
                <a:gd name="connsiteY0" fmla="*/ 0 h 1343609"/>
                <a:gd name="connsiteX1" fmla="*/ 23463 w 60785"/>
                <a:gd name="connsiteY1" fmla="*/ 615821 h 1343609"/>
                <a:gd name="connsiteX2" fmla="*/ 4802 w 60785"/>
                <a:gd name="connsiteY2" fmla="*/ 1343609 h 1343609"/>
              </a:gdLst>
              <a:ahLst/>
              <a:cxnLst>
                <a:cxn ang="0">
                  <a:pos x="connsiteX0" y="connsiteY0"/>
                </a:cxn>
                <a:cxn ang="0">
                  <a:pos x="connsiteX1" y="connsiteY1"/>
                </a:cxn>
                <a:cxn ang="0">
                  <a:pos x="connsiteX2" y="connsiteY2"/>
                </a:cxn>
              </a:cxnLst>
              <a:rect l="l" t="t" r="r" b="b"/>
              <a:pathLst>
                <a:path w="60785" h="1343609">
                  <a:moveTo>
                    <a:pt x="60785" y="0"/>
                  </a:moveTo>
                  <a:cubicBezTo>
                    <a:pt x="18585" y="295407"/>
                    <a:pt x="46209" y="69916"/>
                    <a:pt x="23463" y="615821"/>
                  </a:cubicBezTo>
                  <a:cubicBezTo>
                    <a:pt x="0" y="1178932"/>
                    <a:pt x="4802" y="853154"/>
                    <a:pt x="4802" y="134360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00"/>
                </a:solidFill>
              </a:endParaRPr>
            </a:p>
          </p:txBody>
        </p:sp>
      </p:grpSp>
      <p:sp>
        <p:nvSpPr>
          <p:cNvPr id="22" name="Right Arrow 21"/>
          <p:cNvSpPr/>
          <p:nvPr/>
        </p:nvSpPr>
        <p:spPr>
          <a:xfrm>
            <a:off x="1600200" y="5791200"/>
            <a:ext cx="5486400" cy="609600"/>
          </a:xfrm>
          <a:prstGeom prst="right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TextBox 10"/>
          <p:cNvSpPr txBox="1"/>
          <p:nvPr/>
        </p:nvSpPr>
        <p:spPr>
          <a:xfrm>
            <a:off x="457200" y="1349276"/>
            <a:ext cx="3485891" cy="2308324"/>
          </a:xfrm>
          <a:prstGeom prst="rect">
            <a:avLst/>
          </a:prstGeom>
          <a:noFill/>
        </p:spPr>
        <p:txBody>
          <a:bodyPr wrap="none" rtlCol="0">
            <a:spAutoFit/>
          </a:bodyPr>
          <a:lstStyle/>
          <a:p>
            <a:pPr>
              <a:buFont typeface="Arial" pitchFamily="34" charset="0"/>
              <a:buChar char="•"/>
            </a:pPr>
            <a:r>
              <a:rPr lang="en-US" sz="3600" dirty="0" smtClean="0"/>
              <a:t>Complexity</a:t>
            </a:r>
          </a:p>
          <a:p>
            <a:pPr>
              <a:buFont typeface="Arial" pitchFamily="34" charset="0"/>
              <a:buChar char="•"/>
            </a:pPr>
            <a:r>
              <a:rPr lang="en-US" sz="3600" dirty="0" smtClean="0"/>
              <a:t>Co-existing ideas</a:t>
            </a:r>
          </a:p>
          <a:p>
            <a:pPr>
              <a:buFont typeface="Arial" pitchFamily="34" charset="0"/>
              <a:buChar char="•"/>
            </a:pPr>
            <a:r>
              <a:rPr lang="en-US" sz="3600" dirty="0" smtClean="0"/>
              <a:t>Externalizing</a:t>
            </a:r>
          </a:p>
          <a:p>
            <a:pPr>
              <a:buFont typeface="Arial" pitchFamily="34" charset="0"/>
              <a:buChar char="•"/>
            </a:pPr>
            <a:r>
              <a:rPr lang="en-US" sz="3600" dirty="0" smtClean="0"/>
              <a:t>Integrating</a:t>
            </a:r>
            <a:endParaRPr lang="en-US" sz="3600" dirty="0"/>
          </a:p>
        </p:txBody>
      </p:sp>
      <p:sp>
        <p:nvSpPr>
          <p:cNvPr id="12" name="TextBox 11"/>
          <p:cNvSpPr txBox="1"/>
          <p:nvPr/>
        </p:nvSpPr>
        <p:spPr>
          <a:xfrm>
            <a:off x="5410200" y="2438400"/>
            <a:ext cx="2945102" cy="2308324"/>
          </a:xfrm>
          <a:prstGeom prst="rect">
            <a:avLst/>
          </a:prstGeom>
          <a:noFill/>
        </p:spPr>
        <p:txBody>
          <a:bodyPr wrap="none" rtlCol="0">
            <a:spAutoFit/>
          </a:bodyPr>
          <a:lstStyle/>
          <a:p>
            <a:pPr>
              <a:buFont typeface="Arial" pitchFamily="34" charset="0"/>
              <a:buChar char="•"/>
            </a:pPr>
            <a:r>
              <a:rPr lang="en-US" sz="3600" dirty="0" smtClean="0"/>
              <a:t>Sexual health</a:t>
            </a:r>
          </a:p>
          <a:p>
            <a:pPr>
              <a:buFont typeface="Arial" pitchFamily="34" charset="0"/>
              <a:buChar char="•"/>
            </a:pPr>
            <a:r>
              <a:rPr lang="en-US" sz="3600" dirty="0" smtClean="0"/>
              <a:t>Abuse</a:t>
            </a:r>
          </a:p>
          <a:p>
            <a:pPr>
              <a:buFont typeface="Arial" pitchFamily="34" charset="0"/>
              <a:buChar char="•"/>
            </a:pPr>
            <a:r>
              <a:rPr lang="en-US" sz="3600" dirty="0" smtClean="0"/>
              <a:t>Justice</a:t>
            </a:r>
          </a:p>
          <a:p>
            <a:pPr>
              <a:buFont typeface="Arial" pitchFamily="34" charset="0"/>
              <a:buChar char="•"/>
            </a:pPr>
            <a:r>
              <a:rPr lang="en-US" sz="3600" dirty="0" smtClean="0"/>
              <a:t>Safety</a:t>
            </a:r>
            <a:endParaRPr lang="en-US" sz="3600" dirty="0"/>
          </a:p>
        </p:txBody>
      </p:sp>
      <p:sp>
        <p:nvSpPr>
          <p:cNvPr id="1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3" name="TextBox 12"/>
          <p:cNvSpPr txBox="1"/>
          <p:nvPr/>
        </p:nvSpPr>
        <p:spPr>
          <a:xfrm>
            <a:off x="5719665" y="6642556"/>
            <a:ext cx="3424335" cy="215444"/>
          </a:xfrm>
          <a:prstGeom prst="rect">
            <a:avLst/>
          </a:prstGeom>
          <a:noFill/>
        </p:spPr>
        <p:txBody>
          <a:bodyPr wrap="none" rtlCol="0">
            <a:spAutoFit/>
          </a:bodyPr>
          <a:lstStyle/>
          <a:p>
            <a:r>
              <a:rPr lang="en-US" sz="800" dirty="0" smtClean="0"/>
              <a:t>Augusta-Scott, 2007; Ludwig, 1997; </a:t>
            </a:r>
            <a:r>
              <a:rPr lang="en-US" sz="800" dirty="0" err="1" smtClean="0"/>
              <a:t>Pifalo</a:t>
            </a:r>
            <a:r>
              <a:rPr lang="en-US" sz="800" dirty="0" smtClean="0"/>
              <a:t>, 2009; </a:t>
            </a:r>
            <a:r>
              <a:rPr lang="en-US" sz="800" dirty="0" err="1" smtClean="0"/>
              <a:t>Poehnell</a:t>
            </a:r>
            <a:r>
              <a:rPr lang="en-US" sz="800" dirty="0" smtClean="0"/>
              <a:t> &amp; </a:t>
            </a:r>
            <a:r>
              <a:rPr lang="en-US" sz="800" dirty="0" err="1" smtClean="0"/>
              <a:t>Amundson</a:t>
            </a:r>
            <a:r>
              <a:rPr lang="en-US" sz="800" dirty="0" smtClean="0"/>
              <a:t>, 2011 </a:t>
            </a:r>
            <a:endParaRPr lang="en-US" sz="8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6" name="Rounded Rectangle 5"/>
          <p:cNvSpPr/>
          <p:nvPr/>
        </p:nvSpPr>
        <p:spPr>
          <a:xfrm>
            <a:off x="1295400" y="1295400"/>
            <a:ext cx="6705600" cy="2743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chemeClr val="bg1"/>
                </a:solidFill>
              </a:rPr>
              <a:t>“I know it’s bad but I don’t know how to stop…”</a:t>
            </a:r>
            <a:endParaRPr lang="en-US" sz="4800" b="1" i="1" dirty="0">
              <a:solidFill>
                <a:schemeClr val="bg1"/>
              </a:solidFill>
            </a:endParaRPr>
          </a:p>
        </p:txBody>
      </p:sp>
      <p:pic>
        <p:nvPicPr>
          <p:cNvPr id="97282" name="Picture 2" descr="http://ecimages.kobobooks.com/Image.ashx?imageID=srauPJjPBEiIsSje304ptA&amp;Type=Full"/>
          <p:cNvPicPr>
            <a:picLocks noChangeAspect="1" noChangeArrowheads="1"/>
          </p:cNvPicPr>
          <p:nvPr/>
        </p:nvPicPr>
        <p:blipFill>
          <a:blip r:embed="rId3" cstate="print"/>
          <a:srcRect/>
          <a:stretch>
            <a:fillRect/>
          </a:stretch>
        </p:blipFill>
        <p:spPr bwMode="auto">
          <a:xfrm>
            <a:off x="0" y="3657600"/>
            <a:ext cx="2286000" cy="3429000"/>
          </a:xfrm>
          <a:prstGeom prst="rect">
            <a:avLst/>
          </a:prstGeom>
          <a:noFill/>
        </p:spPr>
      </p:pic>
      <p:sp>
        <p:nvSpPr>
          <p:cNvPr id="9" name="TextBox 8"/>
          <p:cNvSpPr txBox="1"/>
          <p:nvPr/>
        </p:nvSpPr>
        <p:spPr>
          <a:xfrm>
            <a:off x="3352800" y="4419601"/>
            <a:ext cx="5257800" cy="2308324"/>
          </a:xfrm>
          <a:prstGeom prst="rect">
            <a:avLst/>
          </a:prstGeom>
          <a:noFill/>
        </p:spPr>
        <p:txBody>
          <a:bodyPr wrap="square" rtlCol="0">
            <a:spAutoFit/>
          </a:bodyPr>
          <a:lstStyle/>
          <a:p>
            <a:pPr algn="r"/>
            <a:r>
              <a:rPr lang="en-US" sz="3600" dirty="0" smtClean="0"/>
              <a:t>What would you prefer?</a:t>
            </a:r>
          </a:p>
          <a:p>
            <a:pPr algn="r"/>
            <a:r>
              <a:rPr lang="en-US" sz="3600" dirty="0" smtClean="0"/>
              <a:t>What do you believe is true for others?</a:t>
            </a:r>
          </a:p>
          <a:p>
            <a:endParaRPr lang="en-US" sz="3600" dirty="0"/>
          </a:p>
        </p:txBody>
      </p:sp>
      <p:sp>
        <p:nvSpPr>
          <p:cNvPr id="7" name="TextBox 6"/>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l="9114" t="3659" b="15854"/>
          <a:stretch>
            <a:fillRect/>
          </a:stretch>
        </p:blipFill>
        <p:spPr bwMode="auto">
          <a:xfrm rot="16200000">
            <a:off x="1915949" y="65251"/>
            <a:ext cx="5616901" cy="7620001"/>
          </a:xfrm>
          <a:prstGeom prst="rect">
            <a:avLst/>
          </a:prstGeom>
          <a:noFill/>
          <a:ln w="9525">
            <a:noFill/>
            <a:miter lim="800000"/>
            <a:headEnd/>
            <a:tailEnd/>
          </a:ln>
        </p:spPr>
      </p:pic>
      <p:sp>
        <p:nvSpPr>
          <p:cNvPr id="5" name="TextBox 4"/>
          <p:cNvSpPr txBox="1"/>
          <p:nvPr/>
        </p:nvSpPr>
        <p:spPr>
          <a:xfrm>
            <a:off x="0" y="6629400"/>
            <a:ext cx="1436612" cy="253916"/>
          </a:xfrm>
          <a:prstGeom prst="rect">
            <a:avLst/>
          </a:prstGeom>
          <a:noFill/>
        </p:spPr>
        <p:txBody>
          <a:bodyPr wrap="none" rtlCol="0">
            <a:spAutoFit/>
          </a:bodyPr>
          <a:lstStyle/>
          <a:p>
            <a:r>
              <a:rPr lang="en-US" sz="1050" dirty="0" smtClean="0"/>
              <a:t>©2013, Chilcote, A.M. </a:t>
            </a:r>
            <a:endParaRPr lang="en-US" sz="105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04084"/>
            <a:ext cx="1436612" cy="253916"/>
          </a:xfrm>
          <a:prstGeom prst="rect">
            <a:avLst/>
          </a:prstGeom>
          <a:noFill/>
        </p:spPr>
        <p:txBody>
          <a:bodyPr wrap="none" rtlCol="0">
            <a:spAutoFit/>
          </a:bodyPr>
          <a:lstStyle/>
          <a:p>
            <a:r>
              <a:rPr lang="en-US" sz="1050" dirty="0" smtClean="0"/>
              <a:t>©2013, Chilcote, A.M. </a:t>
            </a:r>
            <a:endParaRPr lang="en-US" sz="1050" dirty="0"/>
          </a:p>
        </p:txBody>
      </p:sp>
      <p:sp>
        <p:nvSpPr>
          <p:cNvPr id="17" name="Freeform 16"/>
          <p:cNvSpPr/>
          <p:nvPr/>
        </p:nvSpPr>
        <p:spPr>
          <a:xfrm>
            <a:off x="4267200" y="838200"/>
            <a:ext cx="4724400" cy="5334000"/>
          </a:xfrm>
          <a:custGeom>
            <a:avLst/>
            <a:gdLst>
              <a:gd name="connsiteX0" fmla="*/ 2568103 w 2662137"/>
              <a:gd name="connsiteY0" fmla="*/ 774970 h 4536332"/>
              <a:gd name="connsiteX1" fmla="*/ 1498060 w 2662137"/>
              <a:gd name="connsiteY1" fmla="*/ 94034 h 4536332"/>
              <a:gd name="connsiteX2" fmla="*/ 175098 w 2662137"/>
              <a:gd name="connsiteY2" fmla="*/ 1339175 h 4536332"/>
              <a:gd name="connsiteX3" fmla="*/ 2140086 w 2662137"/>
              <a:gd name="connsiteY3" fmla="*/ 2292485 h 4536332"/>
              <a:gd name="connsiteX4" fmla="*/ 2412460 w 2662137"/>
              <a:gd name="connsiteY4" fmla="*/ 3907277 h 4536332"/>
              <a:gd name="connsiteX5" fmla="*/ 642026 w 2662137"/>
              <a:gd name="connsiteY5" fmla="*/ 4471481 h 4536332"/>
              <a:gd name="connsiteX6" fmla="*/ 0 w 2662137"/>
              <a:gd name="connsiteY6" fmla="*/ 3518170 h 4536332"/>
              <a:gd name="connsiteX7" fmla="*/ 0 w 2662137"/>
              <a:gd name="connsiteY7" fmla="*/ 3518170 h 45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2137" h="4536332">
                <a:moveTo>
                  <a:pt x="2568103" y="774970"/>
                </a:moveTo>
                <a:cubicBezTo>
                  <a:pt x="2232498" y="387485"/>
                  <a:pt x="1896894" y="0"/>
                  <a:pt x="1498060" y="94034"/>
                </a:cubicBezTo>
                <a:cubicBezTo>
                  <a:pt x="1099226" y="188068"/>
                  <a:pt x="68094" y="972767"/>
                  <a:pt x="175098" y="1339175"/>
                </a:cubicBezTo>
                <a:cubicBezTo>
                  <a:pt x="282102" y="1705583"/>
                  <a:pt x="1767192" y="1864468"/>
                  <a:pt x="2140086" y="2292485"/>
                </a:cubicBezTo>
                <a:cubicBezTo>
                  <a:pt x="2512980" y="2720502"/>
                  <a:pt x="2662137" y="3544111"/>
                  <a:pt x="2412460" y="3907277"/>
                </a:cubicBezTo>
                <a:cubicBezTo>
                  <a:pt x="2162783" y="4270443"/>
                  <a:pt x="1044103" y="4536332"/>
                  <a:pt x="642026" y="4471481"/>
                </a:cubicBezTo>
                <a:cubicBezTo>
                  <a:pt x="239949" y="4406630"/>
                  <a:pt x="0" y="3518170"/>
                  <a:pt x="0" y="3518170"/>
                </a:cubicBezTo>
                <a:lnTo>
                  <a:pt x="0" y="3518170"/>
                </a:ln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5-Point Star 17"/>
          <p:cNvSpPr/>
          <p:nvPr/>
        </p:nvSpPr>
        <p:spPr>
          <a:xfrm>
            <a:off x="5029200" y="5257800"/>
            <a:ext cx="11430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077200" y="3733800"/>
            <a:ext cx="11430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4953000" y="2286000"/>
            <a:ext cx="11430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6705600" y="304800"/>
            <a:ext cx="11430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4114800"/>
            <a:ext cx="1371600" cy="1143000"/>
          </a:xfrm>
          <a:prstGeom prst="ellipse">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Topic</a:t>
            </a:r>
            <a:endParaRPr lang="en-US" sz="2800" b="1" dirty="0">
              <a:solidFill>
                <a:schemeClr val="bg1"/>
              </a:solidFill>
            </a:endParaRPr>
          </a:p>
        </p:txBody>
      </p:sp>
      <p:sp>
        <p:nvSpPr>
          <p:cNvPr id="29" name="TextBox 28"/>
          <p:cNvSpPr txBox="1"/>
          <p:nvPr/>
        </p:nvSpPr>
        <p:spPr>
          <a:xfrm>
            <a:off x="152400" y="1141274"/>
            <a:ext cx="3733800" cy="1754326"/>
          </a:xfrm>
          <a:prstGeom prst="rect">
            <a:avLst/>
          </a:prstGeom>
          <a:noFill/>
        </p:spPr>
        <p:txBody>
          <a:bodyPr wrap="square" rtlCol="0">
            <a:spAutoFit/>
          </a:bodyPr>
          <a:lstStyle/>
          <a:p>
            <a:pPr>
              <a:buFont typeface="Arial" pitchFamily="34" charset="0"/>
              <a:buChar char="•"/>
            </a:pPr>
            <a:r>
              <a:rPr lang="en-US" sz="3600" dirty="0" smtClean="0"/>
              <a:t>Significance</a:t>
            </a:r>
            <a:endParaRPr lang="en-US" sz="3600" dirty="0" smtClean="0"/>
          </a:p>
          <a:p>
            <a:pPr>
              <a:buFont typeface="Arial" pitchFamily="34" charset="0"/>
              <a:buChar char="•"/>
            </a:pPr>
            <a:r>
              <a:rPr lang="en-US" sz="3600" dirty="0" smtClean="0"/>
              <a:t>Exceptions</a:t>
            </a:r>
            <a:endParaRPr lang="en-US" sz="3600" dirty="0" smtClean="0"/>
          </a:p>
          <a:p>
            <a:pPr>
              <a:buFont typeface="Arial" pitchFamily="34" charset="0"/>
              <a:buChar char="•"/>
            </a:pPr>
            <a:r>
              <a:rPr lang="en-US" sz="3600" dirty="0" smtClean="0"/>
              <a:t>Imagined </a:t>
            </a:r>
            <a:r>
              <a:rPr lang="en-US" sz="3600" dirty="0" smtClean="0"/>
              <a:t>Future</a:t>
            </a:r>
            <a:endParaRPr lang="en-US" sz="3600" dirty="0" smtClean="0"/>
          </a:p>
        </p:txBody>
      </p:sp>
      <p:sp>
        <p:nvSpPr>
          <p:cNvPr id="12" name="Title 1"/>
          <p:cNvSpPr txBox="1">
            <a:spLocks/>
          </p:cNvSpPr>
          <p:nvPr/>
        </p:nvSpPr>
        <p:spPr>
          <a:xfrm>
            <a:off x="152400" y="2286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FF00"/>
                </a:solidFill>
                <a:latin typeface="+mj-lt"/>
                <a:ea typeface="+mj-ea"/>
                <a:cs typeface="+mj-cs"/>
              </a:rPr>
              <a:t>Maps</a:t>
            </a:r>
            <a:endParaRPr kumimoji="0" lang="en-US" sz="6000" b="0" i="0" u="none" strike="noStrike" kern="1200" cap="none" spc="0" normalizeH="0" baseline="0" noProof="0" dirty="0" smtClean="0">
              <a:ln>
                <a:noFill/>
              </a:ln>
              <a:solidFill>
                <a:srgbClr val="FFFF00"/>
              </a:solidFill>
              <a:effectLst/>
              <a:uLnTx/>
              <a:uFillTx/>
              <a:latin typeface="+mj-lt"/>
              <a:ea typeface="+mj-ea"/>
              <a:cs typeface="+mj-cs"/>
            </a:endParaRPr>
          </a:p>
        </p:txBody>
      </p:sp>
      <p:sp>
        <p:nvSpPr>
          <p:cNvPr id="11" name="TextBox 10"/>
          <p:cNvSpPr txBox="1"/>
          <p:nvPr/>
        </p:nvSpPr>
        <p:spPr>
          <a:xfrm>
            <a:off x="7149543" y="6642556"/>
            <a:ext cx="1994457" cy="215444"/>
          </a:xfrm>
          <a:prstGeom prst="rect">
            <a:avLst/>
          </a:prstGeom>
          <a:noFill/>
        </p:spPr>
        <p:txBody>
          <a:bodyPr wrap="none" rtlCol="0">
            <a:spAutoFit/>
          </a:bodyPr>
          <a:lstStyle/>
          <a:p>
            <a:r>
              <a:rPr lang="en-US" sz="800" dirty="0" smtClean="0"/>
              <a:t>Duvall &amp; </a:t>
            </a:r>
            <a:r>
              <a:rPr lang="en-US" sz="800" dirty="0" err="1" smtClean="0"/>
              <a:t>Beres</a:t>
            </a:r>
            <a:r>
              <a:rPr lang="en-US" sz="800" dirty="0" smtClean="0"/>
              <a:t>, 2011; </a:t>
            </a:r>
            <a:r>
              <a:rPr lang="en-US" sz="800" dirty="0" err="1" smtClean="0"/>
              <a:t>Hagemans</a:t>
            </a:r>
            <a:r>
              <a:rPr lang="en-US" sz="800" dirty="0" smtClean="0"/>
              <a:t> et al, 2013</a:t>
            </a:r>
            <a:endParaRPr lang="en-US" sz="800" dirty="0"/>
          </a:p>
        </p:txBody>
      </p:sp>
      <p:sp>
        <p:nvSpPr>
          <p:cNvPr id="13" name="TextBox 12"/>
          <p:cNvSpPr txBox="1"/>
          <p:nvPr/>
        </p:nvSpPr>
        <p:spPr>
          <a:xfrm>
            <a:off x="152400" y="3101876"/>
            <a:ext cx="3733800" cy="2308324"/>
          </a:xfrm>
          <a:prstGeom prst="rect">
            <a:avLst/>
          </a:prstGeom>
          <a:noFill/>
        </p:spPr>
        <p:txBody>
          <a:bodyPr wrap="square" rtlCol="0">
            <a:spAutoFit/>
          </a:bodyPr>
          <a:lstStyle/>
          <a:p>
            <a:pPr>
              <a:buFont typeface="Arial" pitchFamily="34" charset="0"/>
              <a:buChar char="•"/>
            </a:pPr>
            <a:r>
              <a:rPr lang="en-US" sz="3600" dirty="0" smtClean="0"/>
              <a:t>Spirituality</a:t>
            </a:r>
          </a:p>
          <a:p>
            <a:pPr>
              <a:buFont typeface="Arial" pitchFamily="34" charset="0"/>
              <a:buChar char="•"/>
            </a:pPr>
            <a:r>
              <a:rPr lang="en-US" sz="3600" dirty="0" smtClean="0"/>
              <a:t>Substance Misuse</a:t>
            </a:r>
          </a:p>
          <a:p>
            <a:pPr>
              <a:buFont typeface="Arial" pitchFamily="34" charset="0"/>
              <a:buChar char="•"/>
            </a:pPr>
            <a:r>
              <a:rPr lang="en-US" sz="3600" dirty="0" smtClean="0"/>
              <a:t>Ethics</a:t>
            </a:r>
          </a:p>
          <a:p>
            <a:pPr>
              <a:buFont typeface="Arial" pitchFamily="34" charset="0"/>
              <a:buChar char="•"/>
            </a:pPr>
            <a:r>
              <a:rPr lang="en-US" sz="3600" dirty="0" smtClean="0"/>
              <a:t>Combat </a:t>
            </a:r>
            <a:r>
              <a:rPr lang="en-US" sz="3600" dirty="0" smtClean="0"/>
              <a:t>Trauma</a:t>
            </a:r>
            <a:endParaRPr lang="en-US" sz="3600" dirty="0" smtClean="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TotalTime>
  <Words>1178</Words>
  <Application>Microsoft Office PowerPoint</Application>
  <PresentationFormat>On-screen Show (4:3)</PresentationFormat>
  <Paragraphs>298</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Crayons and Stick-People Exploring sensitive topics with art, stories and other expressive techniques</vt:lpstr>
      <vt:lpstr>Sensitive Topics</vt:lpstr>
      <vt:lpstr>Sensitive Topics</vt:lpstr>
      <vt:lpstr>Crayons and Stick People </vt:lpstr>
      <vt:lpstr>Slide 5</vt:lpstr>
      <vt:lpstr>Slide 6</vt:lpstr>
      <vt:lpstr>Slide 7</vt:lpstr>
      <vt:lpstr>Slide 8</vt:lpstr>
      <vt:lpstr>Slide 9</vt:lpstr>
      <vt:lpstr>Slide 10</vt:lpstr>
      <vt:lpstr>Workshop!</vt:lpstr>
      <vt:lpstr>Make it Yours</vt:lpstr>
      <vt:lpstr>Slide 13</vt:lpstr>
      <vt:lpstr>Slide 14</vt:lpstr>
      <vt:lpstr>Workshop!</vt:lpstr>
      <vt:lpstr>Slide 16</vt:lpstr>
      <vt:lpstr>Slide 17</vt:lpstr>
      <vt:lpstr>Slide 18</vt:lpstr>
      <vt:lpstr>Workshop!</vt:lpstr>
      <vt:lpstr>Slide 20</vt:lpstr>
      <vt:lpstr>Slide 21</vt:lpstr>
      <vt:lpstr>Slide 22</vt:lpstr>
      <vt:lpstr>Slide 23</vt:lpstr>
      <vt:lpstr>Workshop!</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chilcote</dc:creator>
  <cp:lastModifiedBy>Chilcote</cp:lastModifiedBy>
  <cp:revision>346</cp:revision>
  <dcterms:created xsi:type="dcterms:W3CDTF">2012-09-26T16:25:51Z</dcterms:created>
  <dcterms:modified xsi:type="dcterms:W3CDTF">2013-04-20T22:07:01Z</dcterms:modified>
</cp:coreProperties>
</file>