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8"/>
  </p:notesMasterIdLst>
  <p:handoutMasterIdLst>
    <p:handoutMasterId r:id="rId59"/>
  </p:handoutMasterIdLst>
  <p:sldIdLst>
    <p:sldId id="256" r:id="rId3"/>
    <p:sldId id="319" r:id="rId4"/>
    <p:sldId id="309" r:id="rId5"/>
    <p:sldId id="313" r:id="rId6"/>
    <p:sldId id="314" r:id="rId7"/>
    <p:sldId id="312" r:id="rId8"/>
    <p:sldId id="311" r:id="rId9"/>
    <p:sldId id="310" r:id="rId10"/>
    <p:sldId id="259" r:id="rId11"/>
    <p:sldId id="267" r:id="rId12"/>
    <p:sldId id="264" r:id="rId13"/>
    <p:sldId id="263" r:id="rId14"/>
    <p:sldId id="258" r:id="rId15"/>
    <p:sldId id="323" r:id="rId16"/>
    <p:sldId id="315" r:id="rId17"/>
    <p:sldId id="316" r:id="rId18"/>
    <p:sldId id="324" r:id="rId19"/>
    <p:sldId id="317" r:id="rId20"/>
    <p:sldId id="287" r:id="rId21"/>
    <p:sldId id="320" r:id="rId22"/>
    <p:sldId id="288" r:id="rId23"/>
    <p:sldId id="290" r:id="rId24"/>
    <p:sldId id="289" r:id="rId25"/>
    <p:sldId id="291" r:id="rId26"/>
    <p:sldId id="292" r:id="rId27"/>
    <p:sldId id="293" r:id="rId28"/>
    <p:sldId id="294" r:id="rId29"/>
    <p:sldId id="295" r:id="rId30"/>
    <p:sldId id="296" r:id="rId31"/>
    <p:sldId id="297" r:id="rId32"/>
    <p:sldId id="298" r:id="rId33"/>
    <p:sldId id="299" r:id="rId34"/>
    <p:sldId id="321" r:id="rId35"/>
    <p:sldId id="260" r:id="rId36"/>
    <p:sldId id="274" r:id="rId37"/>
    <p:sldId id="276" r:id="rId38"/>
    <p:sldId id="275" r:id="rId39"/>
    <p:sldId id="277" r:id="rId40"/>
    <p:sldId id="278" r:id="rId41"/>
    <p:sldId id="279" r:id="rId42"/>
    <p:sldId id="280" r:id="rId43"/>
    <p:sldId id="283" r:id="rId44"/>
    <p:sldId id="282" r:id="rId45"/>
    <p:sldId id="285" r:id="rId46"/>
    <p:sldId id="322" r:id="rId47"/>
    <p:sldId id="303" r:id="rId48"/>
    <p:sldId id="304" r:id="rId49"/>
    <p:sldId id="305" r:id="rId50"/>
    <p:sldId id="306" r:id="rId51"/>
    <p:sldId id="302" r:id="rId52"/>
    <p:sldId id="300" r:id="rId53"/>
    <p:sldId id="301" r:id="rId54"/>
    <p:sldId id="307" r:id="rId55"/>
    <p:sldId id="308" r:id="rId56"/>
    <p:sldId id="318"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Butterfield" initials="LD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46" autoAdjust="0"/>
    <p:restoredTop sz="85935" autoAdjust="0"/>
  </p:normalViewPr>
  <p:slideViewPr>
    <p:cSldViewPr>
      <p:cViewPr>
        <p:scale>
          <a:sx n="93" d="100"/>
          <a:sy n="93" d="100"/>
        </p:scale>
        <p:origin x="-15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5-15T09:20:09.712" idx="2">
    <p:pos x="3425" y="1265"/>
    <p:text>Hi, Bill:
Should this be the Social Sciences and Humanities RESEARCH Council of Canada?  I added it in but perhaps the name has changed?  Wasn't sure so flagged it for you to take a look at.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5-15T09:54:01.676" idx="3">
    <p:pos x="3369" y="1044"/>
    <p:text>Is this phrased correctly?  It may be exactly what the participant said, but it is awkwardly phrased and people viewing it might wonder if it is correct.
Also, the last bullet point on the left-hand side was off the slide so I fiddled with things to get it so it displays on the slide.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5/15/2013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2574038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3171982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from Lee:  I think this ties all the</a:t>
            </a:r>
            <a:r>
              <a:rPr lang="en-US" baseline="0" dirty="0" smtClean="0"/>
              <a:t> material together nicely.  It would be interesting to know more about the point of demarcation – what types of things prompted these individuals to shift.  You have a slide for this earlier in the presentation (#13), but no notes so I wonder if it would be helpful to say something more about it in the earlier slide since it comes back to this point at the end of the presentation. </a:t>
            </a:r>
            <a:endParaRPr lang="en-CA"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53</a:t>
            </a:fld>
            <a:endParaRPr lang="en-US" dirty="0"/>
          </a:p>
        </p:txBody>
      </p:sp>
    </p:spTree>
    <p:extLst>
      <p:ext uri="{BB962C8B-B14F-4D97-AF65-F5344CB8AC3E}">
        <p14:creationId xmlns:p14="http://schemas.microsoft.com/office/powerpoint/2010/main" val="2494901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Especially the two aspects – movement toward more internal guidance along with an</a:t>
            </a:r>
            <a:r>
              <a:rPr lang="en-US" baseline="0" dirty="0" smtClean="0"/>
              <a:t> understanding of limitations of control</a:t>
            </a:r>
          </a:p>
          <a:p>
            <a:endParaRPr lang="en-US" baseline="0" dirty="0" smtClean="0"/>
          </a:p>
          <a:p>
            <a:r>
              <a:rPr lang="en-US" baseline="0" dirty="0" smtClean="0"/>
              <a:t>Note from Lee:  I think these two aspects make sense based on what has been presented, but I wondered about whether it might be a good idea to include these two aspects on the previous slide, then highlight them here again for the discussion?</a:t>
            </a: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54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Especially the two aspects – movement toward more internal guidance along with an</a:t>
            </a:r>
            <a:r>
              <a:rPr lang="en-US" baseline="0" dirty="0" smtClean="0"/>
              <a:t> understanding of limitations of control</a:t>
            </a: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55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bwMode="auto">
          <a:noFill/>
          <a:ln>
            <a:solidFill>
              <a:srgbClr val="000000"/>
            </a:solidFill>
            <a:miter lim="800000"/>
            <a:headEnd/>
            <a:tailEnd/>
          </a:ln>
        </p:spPr>
      </p:sp>
      <p:sp>
        <p:nvSpPr>
          <p:cNvPr id="10957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Char char="•"/>
              <a:tabLst/>
              <a:defRPr/>
            </a:pPr>
            <a:r>
              <a:rPr lang="en-CA" dirty="0" smtClean="0">
                <a:solidFill>
                  <a:srgbClr val="FF0000"/>
                </a:solidFill>
              </a:rPr>
              <a:t> Consolidated results to date:  117 participants</a:t>
            </a:r>
            <a:r>
              <a:rPr lang="en-CA" baseline="0" dirty="0" smtClean="0">
                <a:solidFill>
                  <a:srgbClr val="FF0000"/>
                </a:solidFill>
              </a:rPr>
              <a:t> with 1,781 incidents</a:t>
            </a:r>
            <a:endParaRPr lang="en-CA" dirty="0" smtClean="0">
              <a:solidFill>
                <a:srgbClr val="FF0000"/>
              </a:solidFill>
            </a:endParaRPr>
          </a:p>
          <a:p>
            <a:pPr>
              <a:spcBef>
                <a:spcPct val="0"/>
              </a:spcBef>
              <a:buFontTx/>
              <a:buChar char="•"/>
            </a:pPr>
            <a:r>
              <a:rPr lang="en-CA" dirty="0" smtClean="0">
                <a:solidFill>
                  <a:srgbClr val="FF0000"/>
                </a:solidFill>
              </a:rPr>
              <a:t>Organized into primarily helping categories (upper half) and primarily hindering categories (lower half)</a:t>
            </a:r>
          </a:p>
          <a:p>
            <a:pPr>
              <a:spcBef>
                <a:spcPct val="0"/>
              </a:spcBef>
              <a:buFontTx/>
              <a:buChar char="•"/>
            </a:pPr>
            <a:r>
              <a:rPr lang="en-CA" dirty="0" smtClean="0">
                <a:solidFill>
                  <a:srgbClr val="FF0000"/>
                </a:solidFill>
              </a:rPr>
              <a:t>Organized in descending order according to HE participation rates (upper half) and HI participation rates (lower half)</a:t>
            </a:r>
          </a:p>
        </p:txBody>
      </p:sp>
      <p:sp>
        <p:nvSpPr>
          <p:cNvPr id="1095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15781F-FBD3-4BE2-9C0A-E03F97F13764}" type="slidenum">
              <a:rPr lang="en-CA">
                <a:solidFill>
                  <a:srgbClr val="000000"/>
                </a:solidFill>
              </a:rPr>
              <a:pPr fontAlgn="base">
                <a:spcBef>
                  <a:spcPct val="0"/>
                </a:spcBef>
                <a:spcAft>
                  <a:spcPct val="0"/>
                </a:spcAft>
              </a:pPr>
              <a:t>4</a:t>
            </a:fld>
            <a:endParaRPr lang="en-CA" dirty="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b="0" dirty="0" smtClean="0"/>
              <a:t>Impact of change on work life from Borgen, Butterfield, &amp; Amundson</a:t>
            </a:r>
            <a:r>
              <a:rPr lang="en-CA" b="0" baseline="0" dirty="0" smtClean="0"/>
              <a:t> (2009)</a:t>
            </a:r>
          </a:p>
          <a:p>
            <a:pPr marL="171450" marR="0" indent="-171450" algn="l" defTabSz="457200" rtl="0" eaLnBrk="1" fontAlgn="auto" latinLnBrk="0" hangingPunct="1">
              <a:lnSpc>
                <a:spcPct val="100000"/>
              </a:lnSpc>
              <a:spcBef>
                <a:spcPct val="0"/>
              </a:spcBef>
              <a:spcAft>
                <a:spcPts val="0"/>
              </a:spcAft>
              <a:buClrTx/>
              <a:buSzTx/>
              <a:buFont typeface="Arial"/>
              <a:buChar char="•"/>
              <a:tabLst/>
              <a:defRPr/>
            </a:pPr>
            <a:r>
              <a:rPr lang="en-US" dirty="0" smtClean="0"/>
              <a:t>People doing well are oscillating between thriving and burnout</a:t>
            </a:r>
          </a:p>
          <a:p>
            <a:pPr marL="0" marR="0" indent="0" algn="l" defTabSz="457200" rtl="0" eaLnBrk="1" fontAlgn="auto" latinLnBrk="0" hangingPunct="1">
              <a:lnSpc>
                <a:spcPct val="100000"/>
              </a:lnSpc>
              <a:spcBef>
                <a:spcPct val="0"/>
              </a:spcBef>
              <a:spcAft>
                <a:spcPts val="0"/>
              </a:spcAft>
              <a:buClrTx/>
              <a:buSzTx/>
              <a:buFont typeface="Arial"/>
              <a:buNone/>
              <a:tabLst/>
              <a:defRPr/>
            </a:pPr>
            <a:endParaRPr lang="en-US" dirty="0" smtClean="0"/>
          </a:p>
          <a:p>
            <a:pPr marL="171450" indent="-171450">
              <a:spcBef>
                <a:spcPct val="0"/>
              </a:spcBef>
              <a:buFont typeface="Arial"/>
              <a:buChar char="•"/>
            </a:pPr>
            <a:endParaRPr lang="en-CA" b="0" dirty="0" smtClean="0"/>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6091A6-56BE-4CBD-8E80-41DF0083F89F}" type="slidenum">
              <a:rPr lang="en-CA"/>
              <a:pPr fontAlgn="base">
                <a:spcBef>
                  <a:spcPct val="0"/>
                </a:spcBef>
                <a:spcAft>
                  <a:spcPct val="0"/>
                </a:spcAft>
              </a:pPr>
              <a:t>6</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CA" dirty="0" smtClean="0"/>
              <a:t>What our studies over the past 10</a:t>
            </a:r>
            <a:r>
              <a:rPr lang="en-CA" baseline="0" dirty="0" smtClean="0"/>
              <a:t> years are telling us</a:t>
            </a:r>
            <a:endParaRPr lang="en-CA" dirty="0" smtClean="0"/>
          </a:p>
          <a:p>
            <a:pPr>
              <a:spcBef>
                <a:spcPct val="0"/>
              </a:spcBef>
              <a:buFontTx/>
              <a:buChar char="•"/>
            </a:pPr>
            <a:r>
              <a:rPr lang="en-CA" dirty="0" smtClean="0"/>
              <a:t>What employers want and need are workers is thriving, operating at a high level of productivity, creativity, and engagement</a:t>
            </a:r>
          </a:p>
          <a:p>
            <a:pPr>
              <a:spcBef>
                <a:spcPct val="0"/>
              </a:spcBef>
              <a:buFontTx/>
              <a:buChar char="•"/>
            </a:pPr>
            <a:r>
              <a:rPr lang="en-CA" dirty="0" smtClean="0"/>
              <a:t> We had expected that the participants in our first study would be classified as “thriving” based on their self-identification as doing well with the changes affecting their work</a:t>
            </a:r>
          </a:p>
          <a:p>
            <a:pPr>
              <a:spcBef>
                <a:spcPct val="0"/>
              </a:spcBef>
              <a:buFontTx/>
              <a:buChar char="•"/>
            </a:pPr>
            <a:r>
              <a:rPr lang="en-CA" dirty="0" smtClean="0"/>
              <a:t> What we found was most people were at the “resilient” level, which is a return to the baseline level of productivity that was in place prior to the changes occurring that affected their work, or coping while making plans to find other work or to retrain for a different type of work</a:t>
            </a:r>
          </a:p>
          <a:p>
            <a:pPr lvl="1">
              <a:spcBef>
                <a:spcPct val="0"/>
              </a:spcBef>
              <a:buFontTx/>
              <a:buChar char="•"/>
            </a:pPr>
            <a:r>
              <a:rPr lang="en-CA" dirty="0" smtClean="0"/>
              <a:t>This was consistent across all ages, professions, and across both men and women</a:t>
            </a:r>
          </a:p>
          <a:p>
            <a:pPr>
              <a:spcBef>
                <a:spcPct val="0"/>
              </a:spcBef>
              <a:buFontTx/>
              <a:buChar char="•"/>
            </a:pPr>
            <a:r>
              <a:rPr lang="en-CA" dirty="0" smtClean="0"/>
              <a:t> The other result in Carver’s model was “succumbing”, which we likely see in workers who are on sick leave, long term disability, WorkSafe benefits, and those who choose not to engage in graduated return to work programs</a:t>
            </a:r>
          </a:p>
          <a:p>
            <a:pPr>
              <a:spcBef>
                <a:spcPct val="0"/>
              </a:spcBef>
              <a:buFontTx/>
              <a:buChar char="•"/>
            </a:pPr>
            <a:r>
              <a:rPr lang="en-CA" dirty="0" smtClean="0"/>
              <a:t>According to the statistics, the numbers of people falling into the “succumbing” category are growing while the numbers of people who are thriving are diminishing</a:t>
            </a:r>
          </a:p>
          <a:p>
            <a:pPr>
              <a:spcBef>
                <a:spcPct val="0"/>
              </a:spcBef>
              <a:buFontTx/>
              <a:buChar char="•"/>
            </a:pPr>
            <a:r>
              <a:rPr lang="en-CA" dirty="0" smtClean="0"/>
              <a:t> How do we stop this?</a:t>
            </a:r>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4D6A23-EBA1-4572-B776-C9AB84BD9A81}" type="slidenum">
              <a:rPr lang="en-CA"/>
              <a:pPr fontAlgn="base">
                <a:spcBef>
                  <a:spcPct val="0"/>
                </a:spcBef>
                <a:spcAft>
                  <a:spcPct val="0"/>
                </a:spcAft>
              </a:pPr>
              <a:t>7</a:t>
            </a:fld>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how it is not traditional GT methodology</a:t>
            </a:r>
          </a:p>
          <a:p>
            <a:endParaRPr lang="en-US" dirty="0" smtClean="0"/>
          </a:p>
          <a:p>
            <a:r>
              <a:rPr lang="en-US" dirty="0" smtClean="0"/>
              <a:t>Note from Lee:  You might also want to talk about the fact that this study was sparked by the participants in the past 10</a:t>
            </a:r>
            <a:r>
              <a:rPr lang="en-US" baseline="0" dirty="0" smtClean="0"/>
              <a:t> years who said they were currently doing well, but then told us about an earlier time when it appeared they weren’t doing as well and we became curious about how they moved from not doing well to doing well – were they just delusional and weren’t doing as well as they thought they were (which appeared not to be the case based on the data we collected), or was there a journey involved in moving from a time of not doing well to doing well?</a:t>
            </a:r>
          </a:p>
          <a:p>
            <a:r>
              <a:rPr lang="en-US" baseline="0" dirty="0" smtClean="0"/>
              <a:t>(examples from the earlier studies:  “I hit a frigging wall …”  “…was in a car accident due to exhaustion and went on sick leave at work; came back to work and within a couple of months was back on sick leave due to exhaustion”)</a:t>
            </a: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Linked to how they come back</a:t>
            </a:r>
            <a:r>
              <a:rPr lang="en-US" baseline="0" dirty="0" smtClean="0"/>
              <a:t> to the equilibrium once they are thrown off</a:t>
            </a: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from Lee:  See my notes on slide</a:t>
            </a:r>
            <a:r>
              <a:rPr lang="en-US" baseline="0" dirty="0" smtClean="0"/>
              <a:t> #51 about possibly expanding on this to give the audience a sense of what the demarcation points were.  Time has been spent on the challenges to doing well, so it struck me it would be helpful to know more about the major demarcation points as well.  You probably already planned to say something about them and just didn’t </a:t>
            </a:r>
            <a:r>
              <a:rPr lang="en-US" baseline="0" smtClean="0"/>
              <a:t>write it down!</a:t>
            </a:r>
            <a:endParaRPr lang="en-CA"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13</a:t>
            </a:fld>
            <a:endParaRPr lang="en-US" dirty="0"/>
          </a:p>
        </p:txBody>
      </p:sp>
    </p:spTree>
    <p:extLst>
      <p:ext uri="{BB962C8B-B14F-4D97-AF65-F5344CB8AC3E}">
        <p14:creationId xmlns:p14="http://schemas.microsoft.com/office/powerpoint/2010/main" val="1094300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from Lee:  </a:t>
            </a:r>
          </a:p>
          <a:p>
            <a:pPr marL="171450" indent="-171450">
              <a:buFont typeface="Arial" pitchFamily="34" charset="0"/>
              <a:buChar char="•"/>
            </a:pPr>
            <a:r>
              <a:rPr lang="en-US" dirty="0" smtClean="0"/>
              <a:t>It strikes me that these are very consistent with the findings of our earlier ECIT categories.</a:t>
            </a:r>
            <a:r>
              <a:rPr lang="en-US" baseline="0" dirty="0" smtClean="0"/>
              <a:t>  It appears that the core categories we started off with from my dissertation are standing the test of time and others’ experiences, even though the data is now a decade old.  That’s both sad (that people are still experiencing these workplace and personal challenges), and validating that the issues as we conceptualized them are still being reflected in people’s experiences.</a:t>
            </a:r>
          </a:p>
          <a:p>
            <a:pPr marL="171450" indent="-171450">
              <a:buFont typeface="Arial" pitchFamily="34" charset="0"/>
              <a:buChar char="•"/>
            </a:pPr>
            <a:r>
              <a:rPr lang="en-US" baseline="0" dirty="0" smtClean="0"/>
              <a:t>The transition from the previous image of the tilt-o-whirl to this slide isn’t obvious – you likely have some great wording to explain it but it struck me that the tilt-o-whirl image seems to flow better into the next section regarding challenges to equilibrium.  Not sure what to suggest and perhaps nothing needs to be done because you’ve already got it covered!</a:t>
            </a:r>
            <a:endParaRPr lang="en-CA"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19</a:t>
            </a:fld>
            <a:endParaRPr lang="en-US" dirty="0"/>
          </a:p>
        </p:txBody>
      </p:sp>
    </p:spTree>
    <p:extLst>
      <p:ext uri="{BB962C8B-B14F-4D97-AF65-F5344CB8AC3E}">
        <p14:creationId xmlns:p14="http://schemas.microsoft.com/office/powerpoint/2010/main" val="79996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26</a:t>
            </a:fld>
            <a:endParaRPr lang="en-US" dirty="0"/>
          </a:p>
        </p:txBody>
      </p:sp>
    </p:spTree>
    <p:extLst>
      <p:ext uri="{BB962C8B-B14F-4D97-AF65-F5344CB8AC3E}">
        <p14:creationId xmlns:p14="http://schemas.microsoft.com/office/powerpoint/2010/main" val="281555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5/15/2013</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5/15/2013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5/15/2013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942708"/>
            <a:ext cx="8305800" cy="2123658"/>
          </a:xfrm>
        </p:spPr>
        <p:txBody>
          <a:bodyPr/>
          <a:lstStyle/>
          <a:p>
            <a:r>
              <a:rPr lang="en-US" sz="4400" dirty="0" smtClean="0"/>
              <a:t>Moving On: Workers’ Journey from Not Doing Well to Doing Well </a:t>
            </a:r>
            <a:endParaRPr lang="en-US" sz="4400" dirty="0"/>
          </a:p>
        </p:txBody>
      </p:sp>
      <p:sp>
        <p:nvSpPr>
          <p:cNvPr id="5" name="Subtitle 4"/>
          <p:cNvSpPr>
            <a:spLocks noGrp="1"/>
          </p:cNvSpPr>
          <p:nvPr>
            <p:ph type="subTitle" idx="1"/>
          </p:nvPr>
        </p:nvSpPr>
        <p:spPr>
          <a:xfrm>
            <a:off x="990600" y="3124200"/>
            <a:ext cx="7239000" cy="2591479"/>
          </a:xfrm>
        </p:spPr>
        <p:txBody>
          <a:bodyPr/>
          <a:lstStyle/>
          <a:p>
            <a:r>
              <a:rPr lang="en-US" sz="2800" dirty="0" smtClean="0"/>
              <a:t>William A. Borgen, PhD</a:t>
            </a:r>
          </a:p>
          <a:p>
            <a:r>
              <a:rPr lang="en-US" sz="2800" dirty="0" smtClean="0"/>
              <a:t>University of British Columbia</a:t>
            </a:r>
          </a:p>
          <a:p>
            <a:r>
              <a:rPr lang="en-US" sz="2800" dirty="0" smtClean="0"/>
              <a:t>Lee Butterfield, PhD</a:t>
            </a:r>
          </a:p>
          <a:p>
            <a:r>
              <a:rPr lang="en-CA" sz="2800" dirty="0"/>
              <a:t>Adler School of Professional Psychology</a:t>
            </a:r>
          </a:p>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Employment Demographics</a:t>
            </a:r>
            <a:endParaRPr lang="en-CA" dirty="0"/>
          </a:p>
        </p:txBody>
      </p:sp>
      <p:sp>
        <p:nvSpPr>
          <p:cNvPr id="3" name="Content Placeholder 2"/>
          <p:cNvSpPr>
            <a:spLocks noGrp="1"/>
          </p:cNvSpPr>
          <p:nvPr>
            <p:ph sz="half" idx="1"/>
          </p:nvPr>
        </p:nvSpPr>
        <p:spPr/>
        <p:txBody>
          <a:bodyPr>
            <a:normAutofit fontScale="92500" lnSpcReduction="10000"/>
          </a:bodyPr>
          <a:lstStyle/>
          <a:p>
            <a:r>
              <a:rPr lang="en-US" dirty="0" smtClean="0"/>
              <a:t>Occupation</a:t>
            </a:r>
          </a:p>
          <a:p>
            <a:pPr lvl="1"/>
            <a:r>
              <a:rPr lang="en-US" dirty="0" smtClean="0"/>
              <a:t>Gardener</a:t>
            </a:r>
          </a:p>
          <a:p>
            <a:pPr lvl="1"/>
            <a:r>
              <a:rPr lang="en-US" dirty="0" smtClean="0"/>
              <a:t>Manager</a:t>
            </a:r>
          </a:p>
          <a:p>
            <a:pPr lvl="1"/>
            <a:r>
              <a:rPr lang="en-US" dirty="0" smtClean="0"/>
              <a:t>Job Coach</a:t>
            </a:r>
          </a:p>
          <a:p>
            <a:pPr lvl="1"/>
            <a:r>
              <a:rPr lang="en-US" dirty="0" smtClean="0"/>
              <a:t>Counsellor</a:t>
            </a:r>
          </a:p>
          <a:p>
            <a:pPr lvl="1"/>
            <a:r>
              <a:rPr lang="en-US" dirty="0" smtClean="0"/>
              <a:t>Research Coordinator</a:t>
            </a:r>
          </a:p>
          <a:p>
            <a:pPr lvl="1"/>
            <a:r>
              <a:rPr lang="en-US" dirty="0" smtClean="0"/>
              <a:t>Public Servant</a:t>
            </a:r>
          </a:p>
          <a:p>
            <a:pPr lvl="1"/>
            <a:r>
              <a:rPr lang="en-US" dirty="0" smtClean="0"/>
              <a:t>Fisherman</a:t>
            </a:r>
          </a:p>
          <a:p>
            <a:pPr lvl="1"/>
            <a:r>
              <a:rPr lang="en-US" dirty="0" smtClean="0"/>
              <a:t>Data Analysis</a:t>
            </a:r>
          </a:p>
          <a:p>
            <a:pPr lvl="1"/>
            <a:r>
              <a:rPr lang="en-US" dirty="0" smtClean="0"/>
              <a:t>Retired</a:t>
            </a:r>
          </a:p>
          <a:p>
            <a:pPr lvl="1"/>
            <a:r>
              <a:rPr lang="en-US" dirty="0" smtClean="0"/>
              <a:t>Personnel Consultant</a:t>
            </a:r>
          </a:p>
          <a:p>
            <a:pPr lvl="1"/>
            <a:r>
              <a:rPr lang="en-US" dirty="0" smtClean="0"/>
              <a:t>HR Coordinator</a:t>
            </a:r>
          </a:p>
          <a:p>
            <a:endParaRPr lang="en-CA" dirty="0"/>
          </a:p>
        </p:txBody>
      </p:sp>
      <p:sp>
        <p:nvSpPr>
          <p:cNvPr id="4" name="Content Placeholder 3"/>
          <p:cNvSpPr>
            <a:spLocks noGrp="1"/>
          </p:cNvSpPr>
          <p:nvPr>
            <p:ph sz="half" idx="2"/>
          </p:nvPr>
        </p:nvSpPr>
        <p:spPr/>
        <p:txBody>
          <a:bodyPr>
            <a:normAutofit fontScale="92500" lnSpcReduction="10000"/>
          </a:bodyPr>
          <a:lstStyle/>
          <a:p>
            <a:r>
              <a:rPr lang="en-US" dirty="0" smtClean="0"/>
              <a:t>Length of Time in Occupation</a:t>
            </a:r>
          </a:p>
          <a:p>
            <a:pPr lvl="1"/>
            <a:r>
              <a:rPr lang="en-US" dirty="0" smtClean="0"/>
              <a:t>2 months to 18 years</a:t>
            </a:r>
          </a:p>
          <a:p>
            <a:pPr lvl="1"/>
            <a:endParaRPr lang="en-US" dirty="0" smtClean="0"/>
          </a:p>
          <a:p>
            <a:r>
              <a:rPr lang="en-US" dirty="0" smtClean="0"/>
              <a:t>Length of Time with Company</a:t>
            </a:r>
          </a:p>
          <a:p>
            <a:pPr lvl="1"/>
            <a:r>
              <a:rPr lang="en-US" dirty="0" smtClean="0"/>
              <a:t>2 years to 25 years</a:t>
            </a:r>
          </a:p>
          <a:p>
            <a:pPr lvl="1"/>
            <a:endParaRPr lang="en-US" dirty="0" smtClean="0"/>
          </a:p>
          <a:p>
            <a:r>
              <a:rPr lang="en-US" dirty="0" smtClean="0"/>
              <a:t>Length of Time in Current Job</a:t>
            </a:r>
          </a:p>
          <a:p>
            <a:pPr lvl="1"/>
            <a:r>
              <a:rPr lang="en-US" dirty="0" smtClean="0"/>
              <a:t>Under 6 months to 8 years</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Changes that Affected Their Work</a:t>
            </a:r>
            <a:endParaRPr lang="en-CA" dirty="0"/>
          </a:p>
        </p:txBody>
      </p:sp>
      <p:sp>
        <p:nvSpPr>
          <p:cNvPr id="3" name="Content Placeholder 2"/>
          <p:cNvSpPr>
            <a:spLocks noGrp="1"/>
          </p:cNvSpPr>
          <p:nvPr>
            <p:ph sz="half" idx="1"/>
          </p:nvPr>
        </p:nvSpPr>
        <p:spPr>
          <a:xfrm>
            <a:off x="304800" y="1295400"/>
            <a:ext cx="4191000" cy="5410200"/>
          </a:xfrm>
        </p:spPr>
        <p:txBody>
          <a:bodyPr>
            <a:normAutofit fontScale="55000" lnSpcReduction="20000"/>
          </a:bodyPr>
          <a:lstStyle/>
          <a:p>
            <a:r>
              <a:rPr lang="en-US" sz="3273" dirty="0" smtClean="0"/>
              <a:t>Personal</a:t>
            </a:r>
          </a:p>
          <a:p>
            <a:pPr lvl="1"/>
            <a:r>
              <a:rPr lang="en-US" sz="2880" dirty="0" smtClean="0"/>
              <a:t>Death of partner/child</a:t>
            </a:r>
          </a:p>
          <a:p>
            <a:pPr lvl="1"/>
            <a:r>
              <a:rPr lang="en-US" sz="2880" dirty="0" smtClean="0"/>
              <a:t>Deterioration of health (e.g., burnout, cancer, injury, etc.)</a:t>
            </a:r>
          </a:p>
          <a:p>
            <a:pPr lvl="1"/>
            <a:r>
              <a:rPr lang="en-US" sz="2880" dirty="0" smtClean="0"/>
              <a:t>Decreased financial security</a:t>
            </a:r>
          </a:p>
          <a:p>
            <a:pPr lvl="1"/>
            <a:r>
              <a:rPr lang="en-US" sz="2880" dirty="0" smtClean="0"/>
              <a:t>Moved to a new home</a:t>
            </a:r>
          </a:p>
          <a:p>
            <a:pPr lvl="1"/>
            <a:r>
              <a:rPr lang="en-US" sz="2880" dirty="0" smtClean="0"/>
              <a:t>Children moved out</a:t>
            </a:r>
          </a:p>
          <a:p>
            <a:pPr lvl="1"/>
            <a:r>
              <a:rPr lang="en-US" sz="2880" dirty="0" smtClean="0"/>
              <a:t>Started a personal relationship</a:t>
            </a:r>
          </a:p>
          <a:p>
            <a:pPr lvl="1">
              <a:buNone/>
            </a:pPr>
            <a:endParaRPr lang="en-US" dirty="0" smtClean="0"/>
          </a:p>
          <a:p>
            <a:r>
              <a:rPr lang="en-US" sz="3273" dirty="0" smtClean="0"/>
              <a:t>Job</a:t>
            </a:r>
          </a:p>
          <a:p>
            <a:pPr lvl="1"/>
            <a:r>
              <a:rPr lang="en-US" sz="2880" dirty="0" smtClean="0"/>
              <a:t>Returned to work</a:t>
            </a:r>
          </a:p>
          <a:p>
            <a:pPr lvl="1"/>
            <a:r>
              <a:rPr lang="en-US" sz="2880" dirty="0" smtClean="0"/>
              <a:t>Career transition </a:t>
            </a:r>
          </a:p>
          <a:p>
            <a:pPr lvl="1"/>
            <a:r>
              <a:rPr lang="en-US" sz="2880" dirty="0" smtClean="0"/>
              <a:t>Received a job advancement and/or new responsibilities</a:t>
            </a:r>
          </a:p>
          <a:p>
            <a:pPr lvl="1"/>
            <a:r>
              <a:rPr lang="en-US" sz="2880" dirty="0" smtClean="0"/>
              <a:t>Returned to school</a:t>
            </a:r>
          </a:p>
          <a:p>
            <a:pPr lvl="1"/>
            <a:r>
              <a:rPr lang="en-US" sz="2880" dirty="0" smtClean="0"/>
              <a:t>Termination of employment</a:t>
            </a:r>
          </a:p>
          <a:p>
            <a:pPr lvl="1"/>
            <a:r>
              <a:rPr lang="en-US" sz="2880" dirty="0" smtClean="0"/>
              <a:t>Increased  work hours</a:t>
            </a:r>
          </a:p>
          <a:p>
            <a:pPr lvl="1"/>
            <a:r>
              <a:rPr lang="en-US" sz="2880" dirty="0" smtClean="0"/>
              <a:t>Change in work environment/arrangements (e.g., work with more peers or job sharing, work in a different location, hired someone new)</a:t>
            </a:r>
          </a:p>
        </p:txBody>
      </p:sp>
      <p:sp>
        <p:nvSpPr>
          <p:cNvPr id="4" name="Content Placeholder 3"/>
          <p:cNvSpPr>
            <a:spLocks noGrp="1"/>
          </p:cNvSpPr>
          <p:nvPr>
            <p:ph sz="half" idx="2"/>
          </p:nvPr>
        </p:nvSpPr>
        <p:spPr>
          <a:xfrm>
            <a:off x="4724400" y="2057400"/>
            <a:ext cx="3581400" cy="3810000"/>
          </a:xfrm>
        </p:spPr>
        <p:txBody>
          <a:bodyPr>
            <a:normAutofit fontScale="55000" lnSpcReduction="20000"/>
          </a:bodyPr>
          <a:lstStyle/>
          <a:p>
            <a:r>
              <a:rPr lang="en-US" sz="3273" dirty="0" smtClean="0"/>
              <a:t>Company</a:t>
            </a:r>
          </a:p>
          <a:p>
            <a:pPr lvl="1"/>
            <a:r>
              <a:rPr lang="en-US" sz="2909" dirty="0" smtClean="0"/>
              <a:t>Transformational changes in workplace structure, processes, and procedures</a:t>
            </a:r>
          </a:p>
          <a:p>
            <a:pPr lvl="1"/>
            <a:r>
              <a:rPr lang="en-US" sz="2909" dirty="0" smtClean="0"/>
              <a:t>Decreased funding or change in financial distribution</a:t>
            </a:r>
          </a:p>
          <a:p>
            <a:pPr lvl="1"/>
            <a:r>
              <a:rPr lang="en-US" sz="2909" dirty="0" smtClean="0"/>
              <a:t>Downsizing </a:t>
            </a:r>
          </a:p>
          <a:p>
            <a:pPr lvl="1"/>
            <a:r>
              <a:rPr lang="en-US" sz="2909" dirty="0" smtClean="0"/>
              <a:t>Shut down </a:t>
            </a:r>
          </a:p>
          <a:p>
            <a:pPr lvl="1"/>
            <a:r>
              <a:rPr lang="en-US" sz="2909" dirty="0" smtClean="0"/>
              <a:t>New mandate</a:t>
            </a:r>
          </a:p>
          <a:p>
            <a:pPr lvl="1"/>
            <a:r>
              <a:rPr lang="en-US" sz="2909" dirty="0" smtClean="0"/>
              <a:t>Growth and development</a:t>
            </a:r>
          </a:p>
          <a:p>
            <a:pPr lvl="1"/>
            <a:r>
              <a:rPr lang="en-US" sz="2909" dirty="0" smtClean="0"/>
              <a:t>Work associates left and/or became ill</a:t>
            </a:r>
          </a:p>
          <a:p>
            <a:pPr lvl="1"/>
            <a:r>
              <a:rPr lang="en-US" sz="2909" dirty="0" smtClean="0"/>
              <a:t>Decrease in product demand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lstStyle/>
          <a:p>
            <a:r>
              <a:rPr lang="en-US" dirty="0" smtClean="0"/>
              <a:t>What Does “Doing Well” Mean?</a:t>
            </a:r>
            <a:endParaRPr lang="en-CA" dirty="0"/>
          </a:p>
        </p:txBody>
      </p:sp>
      <p:sp>
        <p:nvSpPr>
          <p:cNvPr id="3" name="Content Placeholder 2"/>
          <p:cNvSpPr>
            <a:spLocks noGrp="1"/>
          </p:cNvSpPr>
          <p:nvPr>
            <p:ph sz="half" idx="1"/>
          </p:nvPr>
        </p:nvSpPr>
        <p:spPr>
          <a:xfrm>
            <a:off x="0" y="2049415"/>
            <a:ext cx="4495800" cy="4495800"/>
          </a:xfrm>
        </p:spPr>
        <p:txBody>
          <a:bodyPr>
            <a:noAutofit/>
          </a:bodyPr>
          <a:lstStyle/>
          <a:p>
            <a:r>
              <a:rPr lang="en-US" sz="1600" dirty="0" smtClean="0"/>
              <a:t>Focus on the positive/opportunities</a:t>
            </a:r>
          </a:p>
          <a:p>
            <a:r>
              <a:rPr lang="en-US" sz="1600" dirty="0" smtClean="0"/>
              <a:t>Work-life balance</a:t>
            </a:r>
          </a:p>
          <a:p>
            <a:r>
              <a:rPr lang="en-US" sz="1600" dirty="0" smtClean="0"/>
              <a:t>Coping and adapting to the different dynamics and demands without feeling bitter</a:t>
            </a:r>
          </a:p>
          <a:p>
            <a:r>
              <a:rPr lang="en-US" sz="1600" dirty="0" smtClean="0"/>
              <a:t>Learning from the different experience</a:t>
            </a:r>
          </a:p>
          <a:p>
            <a:r>
              <a:rPr lang="en-US" sz="1600" dirty="0" smtClean="0"/>
              <a:t>Managing stress/Sense of personal health</a:t>
            </a:r>
          </a:p>
          <a:p>
            <a:r>
              <a:rPr lang="en-US" sz="1600" dirty="0" smtClean="0"/>
              <a:t>Maintaining personal contact with others in your environment</a:t>
            </a:r>
          </a:p>
          <a:p>
            <a:r>
              <a:rPr lang="en-US" sz="1600" dirty="0" smtClean="0"/>
              <a:t>Sense of wholeness/Sense of meaning</a:t>
            </a:r>
          </a:p>
          <a:p>
            <a:r>
              <a:rPr lang="en-US" sz="1600" dirty="0" smtClean="0"/>
              <a:t>Sense of hope and acceptance</a:t>
            </a:r>
          </a:p>
          <a:p>
            <a:r>
              <a:rPr lang="en-US" sz="1600" dirty="0" smtClean="0"/>
              <a:t>“Generous exploration into the future”</a:t>
            </a:r>
          </a:p>
          <a:p>
            <a:r>
              <a:rPr lang="en-US" sz="1600" dirty="0" smtClean="0"/>
              <a:t>Emotionally skilled with dealing with the change/ “not falling to pieces”</a:t>
            </a:r>
          </a:p>
          <a:p>
            <a:r>
              <a:rPr lang="en-US" sz="1600" dirty="0" smtClean="0"/>
              <a:t>Remain optimistic/happy</a:t>
            </a:r>
          </a:p>
          <a:p>
            <a:r>
              <a:rPr lang="en-US" sz="1600" dirty="0" smtClean="0"/>
              <a:t>Content with your situation/ Maintain peace of mind</a:t>
            </a:r>
          </a:p>
          <a:p>
            <a:r>
              <a:rPr lang="en-US" sz="1600" dirty="0" smtClean="0"/>
              <a:t>Not feeling afraid</a:t>
            </a:r>
          </a:p>
        </p:txBody>
      </p:sp>
      <p:sp>
        <p:nvSpPr>
          <p:cNvPr id="4" name="Content Placeholder 3"/>
          <p:cNvSpPr>
            <a:spLocks noGrp="1"/>
          </p:cNvSpPr>
          <p:nvPr>
            <p:ph sz="half" idx="2"/>
          </p:nvPr>
        </p:nvSpPr>
        <p:spPr>
          <a:xfrm>
            <a:off x="4648200" y="2057579"/>
            <a:ext cx="4267200" cy="4419600"/>
          </a:xfrm>
        </p:spPr>
        <p:txBody>
          <a:bodyPr>
            <a:noAutofit/>
          </a:bodyPr>
          <a:lstStyle/>
          <a:p>
            <a:r>
              <a:rPr lang="en-US" sz="1600" dirty="0" smtClean="0"/>
              <a:t>“Take on most challenges and be successful with them.”</a:t>
            </a:r>
          </a:p>
          <a:p>
            <a:r>
              <a:rPr lang="en-US" sz="1600" dirty="0" smtClean="0"/>
              <a:t>“Changing the environment …in a positive way”</a:t>
            </a:r>
          </a:p>
          <a:p>
            <a:r>
              <a:rPr lang="en-US" sz="1600" dirty="0" smtClean="0"/>
              <a:t>Receive positive performance feedback from others</a:t>
            </a:r>
          </a:p>
          <a:p>
            <a:r>
              <a:rPr lang="en-US" sz="1600" dirty="0" smtClean="0"/>
              <a:t>“Not allowing the change to take over and control </a:t>
            </a:r>
            <a:r>
              <a:rPr lang="en-CA" sz="1600" dirty="0" smtClean="0"/>
              <a:t>not just my life but our lives, my family’s life…”</a:t>
            </a:r>
          </a:p>
          <a:p>
            <a:r>
              <a:rPr lang="en-US" sz="1600" dirty="0" smtClean="0"/>
              <a:t>How I feel/You know you are doing a good job at work</a:t>
            </a:r>
          </a:p>
          <a:p>
            <a:r>
              <a:rPr lang="en-US" sz="1600" dirty="0" smtClean="0"/>
              <a:t>You feel in control</a:t>
            </a:r>
          </a:p>
          <a:p>
            <a:r>
              <a:rPr lang="en-US" sz="1600" dirty="0" smtClean="0"/>
              <a:t>Sense of satisfaction and encouragement and persistence</a:t>
            </a:r>
          </a:p>
          <a:p>
            <a:r>
              <a:rPr lang="en-US" sz="1600" dirty="0" smtClean="0"/>
              <a:t>Sense of humour/Stand upright and laugh</a:t>
            </a:r>
          </a:p>
          <a:p>
            <a:r>
              <a:rPr lang="en-US" sz="1600" dirty="0" smtClean="0"/>
              <a:t>“</a:t>
            </a:r>
            <a:r>
              <a:rPr lang="en-CA" sz="1600" dirty="0" smtClean="0"/>
              <a:t>rolling with the punches”</a:t>
            </a:r>
          </a:p>
        </p:txBody>
      </p:sp>
      <p:sp>
        <p:nvSpPr>
          <p:cNvPr id="5" name="TextBox 4"/>
          <p:cNvSpPr txBox="1"/>
          <p:nvPr/>
        </p:nvSpPr>
        <p:spPr>
          <a:xfrm>
            <a:off x="228600" y="838200"/>
            <a:ext cx="8686800" cy="1200329"/>
          </a:xfrm>
          <a:prstGeom prst="rect">
            <a:avLst/>
          </a:prstGeom>
          <a:noFill/>
        </p:spPr>
        <p:txBody>
          <a:bodyPr wrap="square" rtlCol="0">
            <a:spAutoFit/>
          </a:bodyPr>
          <a:lstStyle/>
          <a:p>
            <a:r>
              <a:rPr lang="en-US" dirty="0" smtClean="0">
                <a:solidFill>
                  <a:schemeClr val="accent1">
                    <a:lumMod val="75000"/>
                  </a:schemeClr>
                </a:solidFill>
              </a:rPr>
              <a:t>“</a:t>
            </a:r>
            <a:r>
              <a:rPr lang="en-CA" dirty="0" smtClean="0">
                <a:solidFill>
                  <a:schemeClr val="accent1">
                    <a:lumMod val="75000"/>
                  </a:schemeClr>
                </a:solidFill>
              </a:rPr>
              <a:t>I think coping well means maintaining a sense of personal health throughout this, a sense of balance, a sense of meaning and, being aware of when things are becoming overwhelming at an early stage and being intervening on my own behalf to address those issues.”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CA" dirty="0" smtClean="0"/>
              <a:t>Unexpected Findings</a:t>
            </a:r>
            <a:endParaRPr lang="en-CA" dirty="0"/>
          </a:p>
        </p:txBody>
      </p:sp>
      <p:sp>
        <p:nvSpPr>
          <p:cNvPr id="3" name="Content Placeholder 2"/>
          <p:cNvSpPr>
            <a:spLocks noGrp="1"/>
          </p:cNvSpPr>
          <p:nvPr>
            <p:ph idx="1"/>
          </p:nvPr>
        </p:nvSpPr>
        <p:spPr/>
        <p:txBody>
          <a:bodyPr/>
          <a:lstStyle/>
          <a:p>
            <a:r>
              <a:rPr lang="en-CA" dirty="0" smtClean="0"/>
              <a:t>Two overarching experiences of the change from not doing well to doing well </a:t>
            </a:r>
          </a:p>
          <a:p>
            <a:pPr lvl="1"/>
            <a:r>
              <a:rPr lang="en-CA" dirty="0" smtClean="0"/>
              <a:t>Major point of demarcation in moving from not doing well to doing well</a:t>
            </a:r>
          </a:p>
          <a:p>
            <a:pPr lvl="2"/>
            <a:r>
              <a:rPr lang="en-CA" dirty="0" smtClean="0"/>
              <a:t>4 Participants</a:t>
            </a:r>
          </a:p>
          <a:p>
            <a:pPr lvl="1"/>
            <a:r>
              <a:rPr lang="en-CA" dirty="0" smtClean="0"/>
              <a:t>Ongoing cycles of challenges to doing well and regaining a sense of doing well</a:t>
            </a:r>
          </a:p>
          <a:p>
            <a:pPr lvl="2"/>
            <a:r>
              <a:rPr lang="en-CA" dirty="0" smtClean="0"/>
              <a:t>12 Participants</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pPr algn="ctr"/>
            <a:r>
              <a:rPr lang="en-CA" dirty="0" smtClean="0"/>
              <a:t>Points of Demarcation</a:t>
            </a:r>
            <a:endParaRPr lang="en-CA" dirty="0"/>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3983268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CA" dirty="0" smtClean="0"/>
              <a:t>Core Elements in Moving Toward Doing Well</a:t>
            </a:r>
            <a:endParaRPr lang="en-CA" dirty="0"/>
          </a:p>
        </p:txBody>
      </p:sp>
      <p:sp>
        <p:nvSpPr>
          <p:cNvPr id="3" name="Content Placeholder 2"/>
          <p:cNvSpPr>
            <a:spLocks noGrp="1"/>
          </p:cNvSpPr>
          <p:nvPr>
            <p:ph idx="1"/>
          </p:nvPr>
        </p:nvSpPr>
        <p:spPr>
          <a:xfrm>
            <a:off x="152400" y="1447800"/>
            <a:ext cx="8991600" cy="5410200"/>
          </a:xfrm>
        </p:spPr>
        <p:txBody>
          <a:bodyPr>
            <a:normAutofit/>
          </a:bodyPr>
          <a:lstStyle/>
          <a:p>
            <a:pPr>
              <a:buNone/>
            </a:pPr>
            <a:r>
              <a:rPr lang="en-CA" dirty="0" smtClean="0"/>
              <a:t>Increased Self-Awareness</a:t>
            </a:r>
          </a:p>
          <a:p>
            <a:pPr>
              <a:buNone/>
            </a:pPr>
            <a:r>
              <a:rPr lang="en-CA" sz="2000" dirty="0" smtClean="0"/>
              <a:t>	</a:t>
            </a:r>
            <a:r>
              <a:rPr lang="en-CA" sz="2200" dirty="0" smtClean="0"/>
              <a:t>“</a:t>
            </a:r>
            <a:r>
              <a:rPr lang="en-US" sz="2200" dirty="0" smtClean="0"/>
              <a:t>I think it was when I started to get better. And I started to realize that nothing matters as much as your health and being here and that I want to live a long life and I’ll do whatever it takes to get there.”</a:t>
            </a:r>
            <a:endParaRPr lang="en-CA" sz="2200" dirty="0" smtClean="0"/>
          </a:p>
          <a:p>
            <a:pPr>
              <a:buNone/>
            </a:pPr>
            <a:r>
              <a:rPr lang="en-CA" dirty="0" smtClean="0"/>
              <a:t>Increased Understanding</a:t>
            </a:r>
          </a:p>
          <a:p>
            <a:r>
              <a:rPr lang="en-CA" dirty="0" smtClean="0"/>
              <a:t>Current emotional state </a:t>
            </a:r>
          </a:p>
          <a:p>
            <a:pPr lvl="1">
              <a:buNone/>
            </a:pPr>
            <a:r>
              <a:rPr lang="en-CA" sz="2200" dirty="0" smtClean="0"/>
              <a:t>“</a:t>
            </a:r>
            <a:r>
              <a:rPr lang="en-US" sz="2200" dirty="0" smtClean="0"/>
              <a:t>I had to be on the floor a few times before I learned how to land on my feet.”</a:t>
            </a:r>
            <a:endParaRPr lang="en-CA" sz="2200" dirty="0" smtClean="0"/>
          </a:p>
          <a:p>
            <a:r>
              <a:rPr lang="en-CA" dirty="0" smtClean="0"/>
              <a:t>Core strength </a:t>
            </a:r>
          </a:p>
          <a:p>
            <a:pPr lvl="1">
              <a:buNone/>
            </a:pPr>
            <a:r>
              <a:rPr lang="en-CA" sz="2200" dirty="0" smtClean="0"/>
              <a:t>“</a:t>
            </a:r>
            <a:r>
              <a:rPr lang="en-US" sz="2200" dirty="0" smtClean="0"/>
              <a:t>You are who you are.” </a:t>
            </a:r>
            <a:endParaRPr lang="en-CA" sz="2200" dirty="0" smtClean="0"/>
          </a:p>
          <a:p>
            <a:r>
              <a:rPr lang="en-CA" dirty="0" smtClean="0"/>
              <a:t>Skills </a:t>
            </a:r>
          </a:p>
          <a:p>
            <a:pPr lvl="1">
              <a:buNone/>
            </a:pPr>
            <a:r>
              <a:rPr lang="en-CA" sz="2200" dirty="0" smtClean="0"/>
              <a:t>“</a:t>
            </a:r>
            <a:r>
              <a:rPr lang="en-US" sz="2200" dirty="0" smtClean="0"/>
              <a:t>Learning those actual life skills - those problem solving skills really helped me out. Because I didn’t have those.”</a:t>
            </a:r>
            <a:endParaRPr lang="en-CA" sz="2200" dirty="0" smtClean="0"/>
          </a:p>
          <a:p>
            <a:pPr lvl="1"/>
            <a:endParaRPr lang="en-CA" dirty="0" smtClean="0"/>
          </a:p>
          <a:p>
            <a:pPr lvl="1"/>
            <a:endParaRPr lang="en-CA" dirty="0" smtClean="0"/>
          </a:p>
          <a:p>
            <a:pPr lvl="1"/>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CA" dirty="0" smtClean="0"/>
              <a:t>Core Elements in Moving Toward Doing Well</a:t>
            </a:r>
            <a:endParaRPr lang="en-CA" dirty="0"/>
          </a:p>
        </p:txBody>
      </p:sp>
      <p:sp>
        <p:nvSpPr>
          <p:cNvPr id="3" name="Content Placeholder 2"/>
          <p:cNvSpPr>
            <a:spLocks noGrp="1"/>
          </p:cNvSpPr>
          <p:nvPr>
            <p:ph idx="1"/>
          </p:nvPr>
        </p:nvSpPr>
        <p:spPr>
          <a:xfrm>
            <a:off x="304800" y="1447800"/>
            <a:ext cx="8610600" cy="5181600"/>
          </a:xfrm>
        </p:spPr>
        <p:txBody>
          <a:bodyPr>
            <a:normAutofit/>
          </a:bodyPr>
          <a:lstStyle/>
          <a:p>
            <a:r>
              <a:rPr lang="en-CA" dirty="0" smtClean="0"/>
              <a:t>Personal Agency/Action: </a:t>
            </a:r>
          </a:p>
          <a:p>
            <a:pPr lvl="1">
              <a:buNone/>
            </a:pPr>
            <a:r>
              <a:rPr lang="en-CA" sz="2200" dirty="0" smtClean="0"/>
              <a:t>“</a:t>
            </a:r>
            <a:r>
              <a:rPr lang="en-US" sz="2200" dirty="0" smtClean="0"/>
              <a:t>I think the turning point was when I went to the meeting…and told (them) that I would not be working with them anymore; that I would not be travelling anymore… I didn’t get any requests anymore because I was very clear about it.”</a:t>
            </a:r>
          </a:p>
          <a:p>
            <a:r>
              <a:rPr lang="en-US" dirty="0" smtClean="0"/>
              <a:t>Acceptance of Issues Beyond One’s Control: </a:t>
            </a:r>
          </a:p>
          <a:p>
            <a:pPr lvl="1">
              <a:buNone/>
            </a:pPr>
            <a:r>
              <a:rPr lang="en-US" sz="2200" dirty="0" smtClean="0"/>
              <a:t>“I had to learn how to look at things differently and accept that sometimes really awful things have happened to me and that it wasn’t my fault, it just happens. ” </a:t>
            </a:r>
          </a:p>
          <a:p>
            <a:pPr lvl="1"/>
            <a:endParaRPr lang="en-US" dirty="0" smtClean="0"/>
          </a:p>
          <a:p>
            <a:pPr>
              <a:buNone/>
            </a:pPr>
            <a:r>
              <a:rPr lang="en-US" dirty="0" smtClean="0"/>
              <a:t>Moving from being externally directed to be internally guided</a:t>
            </a:r>
            <a:endParaRPr lang="en-CA" dirty="0" smtClean="0"/>
          </a:p>
          <a:p>
            <a:pPr lvl="1"/>
            <a:endParaRPr lang="en-CA" dirty="0" smtClean="0"/>
          </a:p>
          <a:p>
            <a:pPr lvl="1"/>
            <a:endParaRPr lang="en-CA" dirty="0" smtClean="0"/>
          </a:p>
          <a:p>
            <a:pPr lvl="1"/>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Autofit/>
          </a:bodyPr>
          <a:lstStyle/>
          <a:p>
            <a:pPr lvl="1" algn="ctr" rtl="0">
              <a:spcBef>
                <a:spcPct val="0"/>
              </a:spcBef>
            </a:pPr>
            <a:r>
              <a:rPr lang="en-CA" sz="3600" dirty="0" smtClean="0">
                <a:solidFill>
                  <a:schemeClr val="accent1">
                    <a:lumMod val="75000"/>
                  </a:schemeClr>
                </a:solidFill>
                <a:latin typeface="Arial" pitchFamily="34" charset="0"/>
                <a:cs typeface="Arial" pitchFamily="34" charset="0"/>
              </a:rPr>
              <a:t>Ongoing Cycles of Challenges to</a:t>
            </a:r>
            <a:r>
              <a:rPr lang="en-CA" sz="3600" dirty="0" smtClean="0">
                <a:solidFill>
                  <a:schemeClr val="accent1">
                    <a:lumMod val="75000"/>
                  </a:schemeClr>
                </a:solidFill>
                <a:latin typeface="Arial" pitchFamily="34" charset="0"/>
                <a:cs typeface="Arial" pitchFamily="34" charset="0"/>
              </a:rPr>
              <a:t> </a:t>
            </a:r>
            <a:r>
              <a:rPr lang="en-CA" sz="3600" dirty="0">
                <a:solidFill>
                  <a:schemeClr val="accent1">
                    <a:lumMod val="75000"/>
                  </a:schemeClr>
                </a:solidFill>
                <a:latin typeface="Arial" pitchFamily="34" charset="0"/>
                <a:cs typeface="Arial" pitchFamily="34" charset="0"/>
              </a:rPr>
              <a:t>D</a:t>
            </a:r>
            <a:r>
              <a:rPr lang="en-CA" sz="3600" dirty="0" smtClean="0">
                <a:solidFill>
                  <a:schemeClr val="accent1">
                    <a:lumMod val="75000"/>
                  </a:schemeClr>
                </a:solidFill>
                <a:latin typeface="Arial" pitchFamily="34" charset="0"/>
                <a:cs typeface="Arial" pitchFamily="34" charset="0"/>
              </a:rPr>
              <a:t>oing </a:t>
            </a:r>
            <a:r>
              <a:rPr lang="en-CA" sz="3600" dirty="0">
                <a:solidFill>
                  <a:schemeClr val="accent1">
                    <a:lumMod val="75000"/>
                  </a:schemeClr>
                </a:solidFill>
                <a:latin typeface="Arial" pitchFamily="34" charset="0"/>
                <a:cs typeface="Arial" pitchFamily="34" charset="0"/>
              </a:rPr>
              <a:t>W</a:t>
            </a:r>
            <a:r>
              <a:rPr lang="en-CA" sz="3600" dirty="0" smtClean="0">
                <a:solidFill>
                  <a:schemeClr val="accent1">
                    <a:lumMod val="75000"/>
                  </a:schemeClr>
                </a:solidFill>
                <a:latin typeface="Arial" pitchFamily="34" charset="0"/>
                <a:cs typeface="Arial" pitchFamily="34" charset="0"/>
              </a:rPr>
              <a:t>ell and Regaining a Sense of </a:t>
            </a:r>
            <a:br>
              <a:rPr lang="en-CA" sz="3600" dirty="0" smtClean="0">
                <a:solidFill>
                  <a:schemeClr val="accent1">
                    <a:lumMod val="75000"/>
                  </a:schemeClr>
                </a:solidFill>
                <a:latin typeface="Arial" pitchFamily="34" charset="0"/>
                <a:cs typeface="Arial" pitchFamily="34" charset="0"/>
              </a:rPr>
            </a:br>
            <a:r>
              <a:rPr lang="en-CA" sz="3600" dirty="0" smtClean="0">
                <a:solidFill>
                  <a:schemeClr val="accent1">
                    <a:lumMod val="75000"/>
                  </a:schemeClr>
                </a:solidFill>
                <a:latin typeface="Arial" pitchFamily="34" charset="0"/>
                <a:cs typeface="Arial" pitchFamily="34" charset="0"/>
              </a:rPr>
              <a:t>Doing </a:t>
            </a:r>
            <a:r>
              <a:rPr lang="en-CA" sz="3600" dirty="0" smtClean="0">
                <a:solidFill>
                  <a:schemeClr val="accent1">
                    <a:lumMod val="75000"/>
                  </a:schemeClr>
                </a:solidFill>
                <a:latin typeface="Arial" pitchFamily="34" charset="0"/>
                <a:cs typeface="Arial" pitchFamily="34" charset="0"/>
              </a:rPr>
              <a:t>W</a:t>
            </a:r>
            <a:r>
              <a:rPr lang="en-CA" sz="3600" dirty="0" smtClean="0">
                <a:solidFill>
                  <a:schemeClr val="accent1">
                    <a:lumMod val="75000"/>
                  </a:schemeClr>
                </a:solidFill>
                <a:latin typeface="Arial" pitchFamily="34" charset="0"/>
                <a:cs typeface="Arial" pitchFamily="34" charset="0"/>
              </a:rPr>
              <a:t>ell</a:t>
            </a:r>
            <a:endParaRPr lang="en-CA" sz="3600"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4953000"/>
            <a:ext cx="8229600" cy="1173163"/>
          </a:xfrm>
        </p:spPr>
        <p:txBody>
          <a:bodyPr/>
          <a:lstStyle/>
          <a:p>
            <a:endParaRPr lang="en-CA" dirty="0"/>
          </a:p>
        </p:txBody>
      </p:sp>
    </p:spTree>
    <p:extLst>
      <p:ext uri="{BB962C8B-B14F-4D97-AF65-F5344CB8AC3E}">
        <p14:creationId xmlns:p14="http://schemas.microsoft.com/office/powerpoint/2010/main" val="800424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dirty="0" smtClean="0"/>
              <a:t>Tilt-A-Whirl: Losing and Regaining Equilibrium </a:t>
            </a:r>
            <a:endParaRPr lang="en-US" dirty="0"/>
          </a:p>
        </p:txBody>
      </p:sp>
      <p:pic>
        <p:nvPicPr>
          <p:cNvPr id="5" name="Content Placeholder 4" descr="tilt3.jpg"/>
          <p:cNvPicPr>
            <a:picLocks noGrp="1" noChangeAspect="1"/>
          </p:cNvPicPr>
          <p:nvPr>
            <p:ph idx="1"/>
          </p:nvPr>
        </p:nvPicPr>
        <p:blipFill>
          <a:blip r:embed="rId2"/>
          <a:srcRect l="-11927" r="-11927"/>
          <a:stretch>
            <a:fillRect/>
          </a:stretch>
        </p:blipFill>
        <p:spPr>
          <a:xfrm>
            <a:off x="228600" y="1371600"/>
            <a:ext cx="8534400" cy="4754563"/>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ECIT Categories</a:t>
            </a:r>
            <a:endParaRPr lang="en-CA" dirty="0"/>
          </a:p>
        </p:txBody>
      </p:sp>
      <p:graphicFrame>
        <p:nvGraphicFramePr>
          <p:cNvPr id="4" name="Content Placeholder 3"/>
          <p:cNvGraphicFramePr>
            <a:graphicFrameLocks noGrp="1"/>
          </p:cNvGraphicFramePr>
          <p:nvPr>
            <p:ph idx="1"/>
          </p:nvPr>
        </p:nvGraphicFramePr>
        <p:xfrm>
          <a:off x="457200" y="1600200"/>
          <a:ext cx="8229600" cy="21234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Helpful</a:t>
                      </a:r>
                      <a:endParaRPr lang="en-CA" dirty="0"/>
                    </a:p>
                  </a:txBody>
                  <a:tcPr>
                    <a:solidFill>
                      <a:schemeClr val="accent2">
                        <a:lumMod val="75000"/>
                      </a:schemeClr>
                    </a:solidFill>
                  </a:tcPr>
                </a:tc>
                <a:tc>
                  <a:txBody>
                    <a:bodyPr/>
                    <a:lstStyle/>
                    <a:p>
                      <a:pPr algn="ctr"/>
                      <a:r>
                        <a:rPr lang="en-US" dirty="0" smtClean="0"/>
                        <a:t>Hindering</a:t>
                      </a:r>
                      <a:endParaRPr lang="en-CA" dirty="0"/>
                    </a:p>
                  </a:txBody>
                  <a:tcPr>
                    <a:solidFill>
                      <a:schemeClr val="accent2">
                        <a:lumMod val="75000"/>
                      </a:schemeClr>
                    </a:solidFill>
                  </a:tcPr>
                </a:tc>
                <a:tc>
                  <a:txBody>
                    <a:bodyPr/>
                    <a:lstStyle/>
                    <a:p>
                      <a:pPr algn="ctr"/>
                      <a:r>
                        <a:rPr lang="en-US" dirty="0" smtClean="0"/>
                        <a:t>Wish</a:t>
                      </a:r>
                      <a:r>
                        <a:rPr lang="en-US" baseline="0" dirty="0" smtClean="0"/>
                        <a:t> List</a:t>
                      </a:r>
                      <a:endParaRPr lang="en-CA" dirty="0"/>
                    </a:p>
                  </a:txBody>
                  <a:tcPr>
                    <a:solidFill>
                      <a:schemeClr val="accent2">
                        <a:lumMod val="75000"/>
                      </a:schemeClr>
                    </a:solidFill>
                  </a:tcPr>
                </a:tc>
              </a:tr>
              <a:tr h="370840">
                <a:tc>
                  <a:txBody>
                    <a:bodyPr/>
                    <a:lstStyle/>
                    <a:p>
                      <a:r>
                        <a:rPr lang="en-US" dirty="0" smtClean="0"/>
                        <a:t>Personal</a:t>
                      </a:r>
                      <a:endParaRPr lang="en-CA" dirty="0"/>
                    </a:p>
                  </a:txBody>
                  <a:tcPr/>
                </a:tc>
                <a:tc>
                  <a:txBody>
                    <a:bodyPr/>
                    <a:lstStyle/>
                    <a:p>
                      <a:r>
                        <a:rPr lang="en-US" dirty="0" smtClean="0"/>
                        <a:t>Personal</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Workplace Management</a:t>
                      </a:r>
                      <a:endParaRPr lang="en-CA" dirty="0" smtClean="0"/>
                    </a:p>
                  </a:txBody>
                  <a:tcPr/>
                </a:tc>
              </a:tr>
              <a:tr h="370840">
                <a:tc>
                  <a:txBody>
                    <a:bodyPr/>
                    <a:lstStyle/>
                    <a:p>
                      <a:r>
                        <a:rPr lang="en-US" dirty="0" smtClean="0"/>
                        <a:t>Workplace Experience</a:t>
                      </a:r>
                      <a:endParaRPr lang="en-CA" dirty="0"/>
                    </a:p>
                  </a:txBody>
                  <a:tcPr/>
                </a:tc>
                <a:tc>
                  <a:txBody>
                    <a:bodyPr/>
                    <a:lstStyle/>
                    <a:p>
                      <a:r>
                        <a:rPr lang="en-US" dirty="0" smtClean="0"/>
                        <a:t>Overlapping Life Events/Changes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Teamwork, Support, and Connections</a:t>
                      </a:r>
                    </a:p>
                  </a:txBody>
                  <a:tcPr/>
                </a:tc>
              </a:tr>
              <a:tr h="370840">
                <a:tc>
                  <a:txBody>
                    <a:bodyPr/>
                    <a:lstStyle/>
                    <a:p>
                      <a:r>
                        <a:rPr lang="en-US" dirty="0" smtClean="0"/>
                        <a:t>Non-Work Related Support</a:t>
                      </a:r>
                      <a:endParaRPr lang="en-CA" dirty="0"/>
                    </a:p>
                  </a:txBody>
                  <a:tcPr/>
                </a:tc>
                <a:tc>
                  <a:txBody>
                    <a:bodyPr/>
                    <a:lstStyle/>
                    <a:p>
                      <a:r>
                        <a:rPr lang="en-US" dirty="0" smtClean="0"/>
                        <a:t>Social Needs and Concerns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Self Initiatives</a:t>
                      </a:r>
                      <a:r>
                        <a:rPr lang="en-US" baseline="0" dirty="0" smtClean="0"/>
                        <a:t> and Learning</a:t>
                      </a:r>
                      <a:endParaRPr lang="en-CA" dirty="0" smtClean="0"/>
                    </a:p>
                  </a:txBody>
                  <a:tcPr/>
                </a:tc>
              </a:tr>
              <a:tr h="370840">
                <a:tc>
                  <a:txBody>
                    <a:bodyPr/>
                    <a:lstStyle/>
                    <a:p>
                      <a:endParaRPr lang="en-CA" dirty="0"/>
                    </a:p>
                  </a:txBody>
                  <a:tcPr/>
                </a:tc>
                <a:tc>
                  <a:txBody>
                    <a:bodyPr/>
                    <a:lstStyle/>
                    <a:p>
                      <a:r>
                        <a:rPr lang="en-US" dirty="0" smtClean="0"/>
                        <a:t>Workplace Conditions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Financial</a:t>
                      </a:r>
                      <a:r>
                        <a:rPr lang="en-US" baseline="0" dirty="0" smtClean="0"/>
                        <a:t> Security</a:t>
                      </a:r>
                      <a:endParaRPr lang="en-CA" dirty="0" smtClean="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marL="0" indent="0">
              <a:buNone/>
            </a:pPr>
            <a:r>
              <a:rPr lang="en-CA" dirty="0" smtClean="0"/>
              <a:t>This study was supported by a grant from the Social Sciences and Humanities Research Council of Canada, granted to </a:t>
            </a:r>
          </a:p>
          <a:p>
            <a:endParaRPr lang="en-CA" dirty="0"/>
          </a:p>
          <a:p>
            <a:pPr marL="0" indent="0">
              <a:buNone/>
            </a:pPr>
            <a:r>
              <a:rPr lang="en-CA" dirty="0" smtClean="0"/>
              <a:t>William Borgen and Norm Amundson from the University of British Columbia, and Lee Butterfield from the  </a:t>
            </a:r>
            <a:r>
              <a:rPr lang="en-CA" dirty="0"/>
              <a:t>Adler School of Professional </a:t>
            </a:r>
            <a:r>
              <a:rPr lang="en-CA" dirty="0" smtClean="0"/>
              <a:t>Psychology, Vancouver, BC</a:t>
            </a:r>
            <a:endParaRPr lang="en-CA" dirty="0"/>
          </a:p>
        </p:txBody>
      </p:sp>
    </p:spTree>
    <p:extLst>
      <p:ext uri="{BB962C8B-B14F-4D97-AF65-F5344CB8AC3E}">
        <p14:creationId xmlns:p14="http://schemas.microsoft.com/office/powerpoint/2010/main" val="792018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p:spPr>
        <p:txBody>
          <a:bodyPr>
            <a:normAutofit/>
          </a:bodyPr>
          <a:lstStyle/>
          <a:p>
            <a:pPr algn="ctr"/>
            <a:r>
              <a:rPr lang="en-CA" sz="6000" dirty="0" smtClean="0"/>
              <a:t>Challenges to Equilibrium</a:t>
            </a:r>
            <a:endParaRPr lang="en-CA" sz="6000" dirty="0"/>
          </a:p>
        </p:txBody>
      </p:sp>
      <p:sp>
        <p:nvSpPr>
          <p:cNvPr id="3" name="Content Placeholder 2"/>
          <p:cNvSpPr>
            <a:spLocks noGrp="1"/>
          </p:cNvSpPr>
          <p:nvPr>
            <p:ph idx="1"/>
          </p:nvPr>
        </p:nvSpPr>
        <p:spPr/>
        <p:txBody>
          <a:bodyPr/>
          <a:lstStyle/>
          <a:p>
            <a:endParaRPr lang="en-CA" dirty="0"/>
          </a:p>
        </p:txBody>
      </p:sp>
    </p:spTree>
    <p:extLst>
      <p:ext uri="{BB962C8B-B14F-4D97-AF65-F5344CB8AC3E}">
        <p14:creationId xmlns:p14="http://schemas.microsoft.com/office/powerpoint/2010/main" val="1506001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chemeClr val="accent2">
                    <a:lumMod val="50000"/>
                  </a:schemeClr>
                </a:solidFill>
              </a:rPr>
              <a:t>Personal </a:t>
            </a:r>
            <a:r>
              <a:rPr lang="en-US" dirty="0" smtClean="0"/>
              <a:t>– This category identified sub-categories about the participants and/or their reaction to the change that hindered them to do well with change.</a:t>
            </a:r>
            <a:endParaRPr lang="en-CA" dirty="0" smtClean="0"/>
          </a:p>
          <a:p>
            <a:pPr lvl="0">
              <a:buNone/>
            </a:pPr>
            <a:endParaRPr lang="en-US" dirty="0" smtClean="0"/>
          </a:p>
          <a:p>
            <a:pPr lvl="0"/>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625244180"/>
              </p:ext>
            </p:extLst>
          </p:nvPr>
        </p:nvGraphicFramePr>
        <p:xfrm>
          <a:off x="1371600" y="3505200"/>
          <a:ext cx="7086601" cy="2743201"/>
        </p:xfrm>
        <a:graphic>
          <a:graphicData uri="http://schemas.openxmlformats.org/drawingml/2006/table">
            <a:tbl>
              <a:tblPr firstRow="1" bandRow="1">
                <a:tableStyleId>{5C22544A-7EE6-4342-B048-85BDC9FD1C3A}</a:tableStyleId>
              </a:tblPr>
              <a:tblGrid>
                <a:gridCol w="3810000"/>
                <a:gridCol w="1239203"/>
                <a:gridCol w="2037398"/>
              </a:tblGrid>
              <a:tr h="425167">
                <a:tc>
                  <a:txBody>
                    <a:bodyPr/>
                    <a:lstStyle/>
                    <a:p>
                      <a:r>
                        <a:rPr lang="en-US" dirty="0" smtClean="0"/>
                        <a:t>Sub-category</a:t>
                      </a:r>
                      <a:endParaRPr lang="en-CA" dirty="0"/>
                    </a:p>
                  </a:txBody>
                  <a:tcPr>
                    <a:solidFill>
                      <a:schemeClr val="accent2">
                        <a:lumMod val="75000"/>
                      </a:schemeClr>
                    </a:solidFill>
                  </a:tcPr>
                </a:tc>
                <a:tc>
                  <a:txBody>
                    <a:bodyPr/>
                    <a:lstStyle/>
                    <a:p>
                      <a:r>
                        <a:rPr lang="en-US" dirty="0" smtClean="0"/>
                        <a:t>Incidents</a:t>
                      </a:r>
                      <a:endParaRPr lang="en-CA" dirty="0"/>
                    </a:p>
                  </a:txBody>
                  <a:tcPr>
                    <a:solidFill>
                      <a:schemeClr val="accent2">
                        <a:lumMod val="75000"/>
                      </a:schemeClr>
                    </a:solidFill>
                  </a:tcPr>
                </a:tc>
                <a:tc>
                  <a:txBody>
                    <a:bodyPr/>
                    <a:lstStyle/>
                    <a:p>
                      <a:r>
                        <a:rPr lang="en-US" dirty="0" smtClean="0"/>
                        <a:t>Participation</a:t>
                      </a:r>
                      <a:r>
                        <a:rPr lang="en-US" baseline="0" dirty="0" smtClean="0"/>
                        <a:t> </a:t>
                      </a:r>
                      <a:r>
                        <a:rPr lang="en-US" dirty="0" smtClean="0"/>
                        <a:t>Rate</a:t>
                      </a:r>
                      <a:endParaRPr lang="en-CA" dirty="0"/>
                    </a:p>
                  </a:txBody>
                  <a:tcPr>
                    <a:solidFill>
                      <a:schemeClr val="accent2">
                        <a:lumMod val="75000"/>
                      </a:schemeClr>
                    </a:solidFill>
                  </a:tcPr>
                </a:tc>
              </a:tr>
              <a:tr h="425167">
                <a:tc>
                  <a:txBody>
                    <a:bodyPr/>
                    <a:lstStyle/>
                    <a:p>
                      <a:r>
                        <a:rPr lang="en-US" sz="1800" b="0" kern="1200" dirty="0" smtClean="0">
                          <a:solidFill>
                            <a:schemeClr val="dk1"/>
                          </a:solidFill>
                          <a:latin typeface="+mn-lt"/>
                          <a:ea typeface="+mn-ea"/>
                          <a:cs typeface="+mn-cs"/>
                        </a:rPr>
                        <a:t>Uncomfortable Feelings &amp; Concerns </a:t>
                      </a:r>
                      <a:endParaRPr lang="en-CA" b="0" dirty="0"/>
                    </a:p>
                  </a:txBody>
                  <a:tcPr/>
                </a:tc>
                <a:tc>
                  <a:txBody>
                    <a:bodyPr/>
                    <a:lstStyle/>
                    <a:p>
                      <a:pPr algn="ctr"/>
                      <a:r>
                        <a:rPr lang="en-US" dirty="0" smtClean="0"/>
                        <a:t>9</a:t>
                      </a:r>
                      <a:endParaRPr lang="en-CA" dirty="0"/>
                    </a:p>
                  </a:txBody>
                  <a:tcPr/>
                </a:tc>
                <a:tc>
                  <a:txBody>
                    <a:bodyPr/>
                    <a:lstStyle/>
                    <a:p>
                      <a:pPr algn="ctr"/>
                      <a:r>
                        <a:rPr lang="en-US" dirty="0" smtClean="0"/>
                        <a:t>44%</a:t>
                      </a:r>
                      <a:endParaRPr lang="en-CA" dirty="0"/>
                    </a:p>
                  </a:txBody>
                  <a:tcPr/>
                </a:tc>
              </a:tr>
              <a:tr h="425167">
                <a:tc>
                  <a:txBody>
                    <a:bodyPr/>
                    <a:lstStyle/>
                    <a:p>
                      <a:r>
                        <a:rPr lang="en-US" sz="1800" b="0" kern="1200" dirty="0" smtClean="0">
                          <a:solidFill>
                            <a:schemeClr val="dk1"/>
                          </a:solidFill>
                          <a:latin typeface="+mn-lt"/>
                          <a:ea typeface="+mn-ea"/>
                          <a:cs typeface="+mn-cs"/>
                        </a:rPr>
                        <a:t>Limitations and Adaptations </a:t>
                      </a:r>
                      <a:endParaRPr lang="en-CA" b="0" dirty="0"/>
                    </a:p>
                  </a:txBody>
                  <a:tcPr/>
                </a:tc>
                <a:tc>
                  <a:txBody>
                    <a:bodyPr/>
                    <a:lstStyle/>
                    <a:p>
                      <a:pPr algn="ctr"/>
                      <a:r>
                        <a:rPr lang="en-US" dirty="0" smtClean="0"/>
                        <a:t>9</a:t>
                      </a:r>
                      <a:endParaRPr lang="en-CA" dirty="0"/>
                    </a:p>
                  </a:txBody>
                  <a:tcPr/>
                </a:tc>
                <a:tc>
                  <a:txBody>
                    <a:bodyPr/>
                    <a:lstStyle/>
                    <a:p>
                      <a:pPr algn="ctr"/>
                      <a:r>
                        <a:rPr lang="en-US" dirty="0" smtClean="0"/>
                        <a:t>25%</a:t>
                      </a:r>
                      <a:endParaRPr lang="en-CA" dirty="0"/>
                    </a:p>
                  </a:txBody>
                  <a:tcPr/>
                </a:tc>
              </a:tr>
              <a:tr h="733850">
                <a:tc>
                  <a:txBody>
                    <a:bodyPr/>
                    <a:lstStyle/>
                    <a:p>
                      <a:r>
                        <a:rPr lang="en-US" sz="1800" b="0" kern="1200" dirty="0" smtClean="0">
                          <a:solidFill>
                            <a:schemeClr val="dk1"/>
                          </a:solidFill>
                          <a:latin typeface="+mn-lt"/>
                          <a:ea typeface="+mn-ea"/>
                          <a:cs typeface="+mn-cs"/>
                        </a:rPr>
                        <a:t>Reductions in Stress Management Practices </a:t>
                      </a:r>
                      <a:endParaRPr lang="en-CA" b="0" dirty="0"/>
                    </a:p>
                  </a:txBody>
                  <a:tcPr/>
                </a:tc>
                <a:tc>
                  <a:txBody>
                    <a:bodyPr/>
                    <a:lstStyle/>
                    <a:p>
                      <a:pPr algn="ctr"/>
                      <a:r>
                        <a:rPr lang="en-US" dirty="0" smtClean="0"/>
                        <a:t>4</a:t>
                      </a:r>
                      <a:endParaRPr lang="en-CA" dirty="0"/>
                    </a:p>
                  </a:txBody>
                  <a:tcPr/>
                </a:tc>
                <a:tc>
                  <a:txBody>
                    <a:bodyPr/>
                    <a:lstStyle/>
                    <a:p>
                      <a:pPr algn="ctr"/>
                      <a:r>
                        <a:rPr lang="en-US" dirty="0" smtClean="0"/>
                        <a:t>25%</a:t>
                      </a:r>
                      <a:endParaRPr lang="en-CA" dirty="0"/>
                    </a:p>
                  </a:txBody>
                  <a:tcPr/>
                </a:tc>
              </a:tr>
              <a:tr h="733850">
                <a:tc>
                  <a:txBody>
                    <a:bodyPr/>
                    <a:lstStyle/>
                    <a:p>
                      <a:r>
                        <a:rPr lang="en-US" sz="1800" b="0" kern="1200" dirty="0" smtClean="0">
                          <a:solidFill>
                            <a:schemeClr val="dk1"/>
                          </a:solidFill>
                          <a:latin typeface="+mn-lt"/>
                          <a:ea typeface="+mn-ea"/>
                          <a:cs typeface="+mn-cs"/>
                        </a:rPr>
                        <a:t>Aging or Deteriorating Health and Capabilities </a:t>
                      </a:r>
                      <a:endParaRPr lang="en-CA" b="0" dirty="0"/>
                    </a:p>
                  </a:txBody>
                  <a:tcPr/>
                </a:tc>
                <a:tc>
                  <a:txBody>
                    <a:bodyPr/>
                    <a:lstStyle/>
                    <a:p>
                      <a:pPr algn="ctr"/>
                      <a:r>
                        <a:rPr lang="en-US" dirty="0" smtClean="0"/>
                        <a:t>3</a:t>
                      </a:r>
                      <a:endParaRPr lang="en-CA" dirty="0"/>
                    </a:p>
                  </a:txBody>
                  <a:tcPr/>
                </a:tc>
                <a:tc>
                  <a:txBody>
                    <a:bodyPr/>
                    <a:lstStyle/>
                    <a:p>
                      <a:pPr algn="ctr"/>
                      <a:r>
                        <a:rPr lang="en-US" dirty="0" smtClean="0"/>
                        <a:t>19%</a:t>
                      </a:r>
                      <a:endParaRPr lang="en-CA"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p:txBody>
          <a:bodyPr>
            <a:noAutofit/>
          </a:bodyPr>
          <a:lstStyle/>
          <a:p>
            <a:r>
              <a:rPr lang="en-US" b="1" dirty="0" smtClean="0">
                <a:solidFill>
                  <a:srgbClr val="4F5E3C"/>
                </a:solidFill>
              </a:rPr>
              <a:t>Uncomfortable Feelings &amp; Concerns</a:t>
            </a:r>
            <a:r>
              <a:rPr lang="en-US" dirty="0" smtClean="0">
                <a:solidFill>
                  <a:srgbClr val="4F5E3C"/>
                </a:solidFill>
              </a:rPr>
              <a:t> </a:t>
            </a:r>
            <a:r>
              <a:rPr lang="en-US" dirty="0" smtClean="0"/>
              <a:t>– Participants described uncomfortable feelings and concerns about the change or the impact of the change that did not enable them to do well with the change.</a:t>
            </a:r>
            <a:endParaRPr lang="en-CA" dirty="0" smtClean="0"/>
          </a:p>
          <a:p>
            <a:pPr lvl="2">
              <a:buNone/>
            </a:pPr>
            <a:endParaRPr lang="en-US" sz="2400" dirty="0" smtClean="0"/>
          </a:p>
          <a:p>
            <a:pPr lvl="2">
              <a:buNone/>
            </a:pPr>
            <a:r>
              <a:rPr lang="en-US" sz="2400" dirty="0" smtClean="0"/>
              <a:t> “I didn’t have a voice and there wasn’t an avenue to be heard, had I just stayed with that feeling and done nothing, I think that would have been an impediment to moving forward. It would have kept me ruminating about how unjust this situation was.”</a:t>
            </a:r>
            <a:endParaRPr lang="en-CA" sz="2400" dirty="0" smtClean="0"/>
          </a:p>
          <a:p>
            <a:pPr lvl="2">
              <a:buNone/>
            </a:pPr>
            <a:r>
              <a:rPr lang="en-US" sz="2400" dirty="0" smtClean="0"/>
              <a:t> </a:t>
            </a:r>
            <a:endParaRPr lang="en-CA"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a:xfrm>
            <a:off x="228600" y="1600200"/>
            <a:ext cx="8610600" cy="5029200"/>
          </a:xfrm>
        </p:spPr>
        <p:txBody>
          <a:bodyPr>
            <a:normAutofit lnSpcReduction="10000"/>
          </a:bodyPr>
          <a:lstStyle/>
          <a:p>
            <a:r>
              <a:rPr lang="en-US" b="1" dirty="0" smtClean="0">
                <a:solidFill>
                  <a:srgbClr val="4F5E3C"/>
                </a:solidFill>
              </a:rPr>
              <a:t>Limitations and Adaptations</a:t>
            </a:r>
            <a:r>
              <a:rPr lang="en-US" dirty="0" smtClean="0">
                <a:solidFill>
                  <a:srgbClr val="4F5E3C"/>
                </a:solidFill>
              </a:rPr>
              <a:t> </a:t>
            </a:r>
            <a:r>
              <a:rPr lang="en-US" dirty="0" smtClean="0"/>
              <a:t>– Participants discussed limitations and adaptations they made in order to deal with the change that inconvenienced their lifestyle.</a:t>
            </a:r>
            <a:endParaRPr lang="en-CA" dirty="0" smtClean="0"/>
          </a:p>
          <a:p>
            <a:pPr lvl="0"/>
            <a:endParaRPr lang="en-US" dirty="0" smtClean="0"/>
          </a:p>
          <a:p>
            <a:pPr lvl="2">
              <a:buNone/>
            </a:pPr>
            <a:r>
              <a:rPr lang="en-US" sz="1900" dirty="0" smtClean="0"/>
              <a:t> </a:t>
            </a:r>
            <a:endParaRPr lang="en-CA" sz="1900" dirty="0" smtClean="0"/>
          </a:p>
          <a:p>
            <a:pPr lvl="2">
              <a:buNone/>
            </a:pPr>
            <a:r>
              <a:rPr lang="en-CA" sz="2200" dirty="0" smtClean="0"/>
              <a:t>“My not travelling has meant that we kind of have to stop and renegotiate some of those things… I definitely have some different thoughts about it than my husband does and so that’s our child-rearing practices even though he’s 17 year-old and he’s not a child anymore but our child rearing practices and beliefs of how people connect and a family or how you treat each other and how you are accountable to each other are quite different. I think that’s shown up more as I’m home more.”</a:t>
            </a:r>
          </a:p>
          <a:p>
            <a:pPr lvl="2">
              <a:buNone/>
            </a:pPr>
            <a:r>
              <a:rPr lang="en-US" sz="1900" dirty="0" smtClean="0"/>
              <a:t> </a:t>
            </a:r>
            <a:endParaRPr lang="en-CA" sz="19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a:xfrm>
            <a:off x="457200" y="1600200"/>
            <a:ext cx="8382000" cy="4876800"/>
          </a:xfrm>
        </p:spPr>
        <p:txBody>
          <a:bodyPr>
            <a:noAutofit/>
          </a:bodyPr>
          <a:lstStyle/>
          <a:p>
            <a:pPr lvl="0"/>
            <a:r>
              <a:rPr lang="en-US" b="1" dirty="0" smtClean="0">
                <a:solidFill>
                  <a:srgbClr val="4F5E3C"/>
                </a:solidFill>
              </a:rPr>
              <a:t>Reductions in Stress Management Practices</a:t>
            </a:r>
            <a:r>
              <a:rPr lang="en-US" dirty="0" smtClean="0">
                <a:solidFill>
                  <a:srgbClr val="4F5E3C"/>
                </a:solidFill>
              </a:rPr>
              <a:t> </a:t>
            </a:r>
            <a:r>
              <a:rPr lang="en-US" dirty="0" smtClean="0"/>
              <a:t>– Participants discussed a decrease in their lifestyle balance by focusing too much in one area of their life or a decrease in healthy eating or physical exercise.</a:t>
            </a:r>
            <a:endParaRPr lang="en-CA" dirty="0" smtClean="0"/>
          </a:p>
          <a:p>
            <a:pPr lvl="2">
              <a:buNone/>
            </a:pPr>
            <a:endParaRPr lang="en-CA" sz="2200" dirty="0" smtClean="0"/>
          </a:p>
          <a:p>
            <a:pPr lvl="2">
              <a:buNone/>
            </a:pPr>
            <a:r>
              <a:rPr lang="en-US" sz="2200" dirty="0" smtClean="0"/>
              <a:t> </a:t>
            </a:r>
            <a:r>
              <a:rPr lang="en-CA" sz="2200" dirty="0" smtClean="0"/>
              <a:t>“…Because my weight is important for me in terms of my self-esteem, my ability to move comfortably – my freedom – and when I sit more, my weight goes up.  So because I’m a post-menopausal woman, it’s harder to get the movement than it used to be.  I used to get a lot more movement when my practice would sometimes take me to do a workshop, dragging suitcases and that kind of thing, right?”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a:xfrm>
            <a:off x="457200" y="1600200"/>
            <a:ext cx="8458200" cy="5257800"/>
          </a:xfrm>
        </p:spPr>
        <p:txBody>
          <a:bodyPr>
            <a:noAutofit/>
          </a:bodyPr>
          <a:lstStyle/>
          <a:p>
            <a:r>
              <a:rPr lang="en-US" b="1" dirty="0" smtClean="0">
                <a:solidFill>
                  <a:srgbClr val="4F5E3C"/>
                </a:solidFill>
              </a:rPr>
              <a:t>Aging or Deteriorating Health and Capabilities</a:t>
            </a:r>
            <a:r>
              <a:rPr lang="en-US" dirty="0" smtClean="0">
                <a:solidFill>
                  <a:srgbClr val="4F5E3C"/>
                </a:solidFill>
              </a:rPr>
              <a:t> </a:t>
            </a:r>
            <a:r>
              <a:rPr lang="en-US" dirty="0" smtClean="0"/>
              <a:t>– Participants discussed health issues related to sickness and aging that restricted them from doing well with change</a:t>
            </a:r>
            <a:r>
              <a:rPr lang="en-US" sz="2200" dirty="0" smtClean="0"/>
              <a:t>.</a:t>
            </a:r>
            <a:endParaRPr lang="en-CA" sz="2200" dirty="0" smtClean="0"/>
          </a:p>
          <a:p>
            <a:pPr lvl="2">
              <a:buNone/>
            </a:pPr>
            <a:endParaRPr lang="en-CA" sz="2200" dirty="0" smtClean="0"/>
          </a:p>
          <a:p>
            <a:pPr lvl="2">
              <a:buNone/>
            </a:pPr>
            <a:r>
              <a:rPr lang="en-US" sz="2200" dirty="0" smtClean="0"/>
              <a:t>“I can’t remember or keep in my memory as much as I used to be able to do. I mean there was a time when I was in my 30's in my prime running hotels and I could remember names of people and guests and do courses in the evening and budgets and balancing and all that kind of stuff. And I’d remember everything for months and months and months and month. Now I do well to remember my name (laughter)…it drives you crazy, I’m reduced to making lists and reminders and that sort of thing and that’s strictly post menopausal…”</a:t>
            </a:r>
            <a:endParaRPr lang="en-CA" sz="2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a:xfrm>
            <a:off x="457200" y="1447800"/>
            <a:ext cx="8458200" cy="5410200"/>
          </a:xfrm>
        </p:spPr>
        <p:txBody>
          <a:bodyPr>
            <a:normAutofit/>
          </a:bodyPr>
          <a:lstStyle/>
          <a:p>
            <a:pPr lvl="0"/>
            <a:r>
              <a:rPr lang="en-US" b="1" dirty="0" smtClean="0">
                <a:solidFill>
                  <a:srgbClr val="4F5E3C"/>
                </a:solidFill>
              </a:rPr>
              <a:t>Overlapping Life Events/Changes</a:t>
            </a:r>
            <a:r>
              <a:rPr lang="en-US" dirty="0" smtClean="0"/>
              <a:t> – Participants described overlapping events in their lives that can conflict and restrict them to do well with change. </a:t>
            </a:r>
            <a:endParaRPr lang="en-CA" dirty="0" smtClean="0"/>
          </a:p>
          <a:p>
            <a:pPr lvl="1">
              <a:buNone/>
            </a:pPr>
            <a:r>
              <a:rPr lang="en-US" sz="2400" dirty="0" smtClean="0"/>
              <a:t> </a:t>
            </a:r>
            <a:endParaRPr lang="en-CA" sz="2400" dirty="0" smtClean="0"/>
          </a:p>
          <a:p>
            <a:pPr lvl="1">
              <a:buNone/>
            </a:pPr>
            <a:r>
              <a:rPr lang="en-US" sz="2400" dirty="0" smtClean="0">
                <a:solidFill>
                  <a:schemeClr val="accent2">
                    <a:lumMod val="75000"/>
                  </a:schemeClr>
                </a:solidFill>
              </a:rPr>
              <a:t>		Participation Rate: 12%</a:t>
            </a:r>
            <a:endParaRPr lang="en-CA" sz="2400" dirty="0" smtClean="0">
              <a:solidFill>
                <a:schemeClr val="accent2">
                  <a:lumMod val="75000"/>
                </a:schemeClr>
              </a:solidFill>
            </a:endParaRPr>
          </a:p>
          <a:p>
            <a:pPr lvl="1">
              <a:buNone/>
            </a:pPr>
            <a:r>
              <a:rPr lang="en-US" dirty="0" smtClean="0"/>
              <a:t> </a:t>
            </a:r>
            <a:endParaRPr lang="en-CA" dirty="0" smtClean="0"/>
          </a:p>
          <a:p>
            <a:pPr lvl="2">
              <a:buNone/>
            </a:pPr>
            <a:r>
              <a:rPr lang="en-US" sz="2400" dirty="0" smtClean="0"/>
              <a:t>“…when things continued to unfold at work, this family crisis that was overlapping, this family crisis was starting; that I couldn’t support my friend any more the way I wanted directly because this thing was starting. So they didn’t start at the same time but there was some overlapping time. And I was just too exhausted to do it all.”</a:t>
            </a:r>
            <a:endParaRPr lang="en-CA" sz="2400" dirty="0" smtClean="0"/>
          </a:p>
          <a:p>
            <a:pPr lvl="2">
              <a:buNone/>
            </a:pPr>
            <a:r>
              <a:rPr lang="en-US" dirty="0" smtClean="0"/>
              <a:t> </a:t>
            </a:r>
            <a:endParaRPr lang="en-CA" dirty="0" smtClean="0"/>
          </a:p>
          <a:p>
            <a:pPr lvl="0"/>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Social Needs and Concerns</a:t>
            </a:r>
            <a:r>
              <a:rPr lang="en-US" dirty="0" smtClean="0">
                <a:solidFill>
                  <a:srgbClr val="4F5E3C"/>
                </a:solidFill>
              </a:rPr>
              <a:t> </a:t>
            </a:r>
            <a:r>
              <a:rPr lang="en-US" dirty="0" smtClean="0"/>
              <a:t>– This category identified sub-categories about the participants’ needs for social support and their concerns about the impact of the change on others. </a:t>
            </a:r>
            <a:endParaRPr lang="en-CA" dirty="0" smtClean="0"/>
          </a:p>
          <a:p>
            <a:pPr lvl="0"/>
            <a:endParaRPr lang="en-US" sz="2000" dirty="0" smtClean="0"/>
          </a:p>
        </p:txBody>
      </p:sp>
      <p:graphicFrame>
        <p:nvGraphicFramePr>
          <p:cNvPr id="4" name="Table 3"/>
          <p:cNvGraphicFramePr>
            <a:graphicFrameLocks noGrp="1"/>
          </p:cNvGraphicFramePr>
          <p:nvPr>
            <p:extLst>
              <p:ext uri="{D42A27DB-BD31-4B8C-83A1-F6EECF244321}">
                <p14:modId xmlns:p14="http://schemas.microsoft.com/office/powerpoint/2010/main" val="1594301403"/>
              </p:ext>
            </p:extLst>
          </p:nvPr>
        </p:nvGraphicFramePr>
        <p:xfrm>
          <a:off x="1752600" y="3962400"/>
          <a:ext cx="6096000" cy="1381760"/>
        </p:xfrm>
        <a:graphic>
          <a:graphicData uri="http://schemas.openxmlformats.org/drawingml/2006/table">
            <a:tbl>
              <a:tblPr firstRow="1" bandRow="1">
                <a:tableStyleId>{5C22544A-7EE6-4342-B048-85BDC9FD1C3A}</a:tableStyleId>
              </a:tblPr>
              <a:tblGrid>
                <a:gridCol w="2895600"/>
                <a:gridCol w="1447800"/>
                <a:gridCol w="1752600"/>
              </a:tblGrid>
              <a:tr h="370840">
                <a:tc>
                  <a:txBody>
                    <a:bodyPr/>
                    <a:lstStyle/>
                    <a:p>
                      <a:r>
                        <a:rPr lang="en-US" dirty="0" smtClean="0"/>
                        <a:t>Sub-category</a:t>
                      </a:r>
                      <a:endParaRPr lang="en-CA" dirty="0"/>
                    </a:p>
                  </a:txBody>
                  <a:tcPr>
                    <a:solidFill>
                      <a:schemeClr val="accent2">
                        <a:lumMod val="75000"/>
                      </a:schemeClr>
                    </a:solidFill>
                  </a:tcPr>
                </a:tc>
                <a:tc>
                  <a:txBody>
                    <a:bodyPr/>
                    <a:lstStyle/>
                    <a:p>
                      <a:r>
                        <a:rPr lang="en-US" dirty="0" smtClean="0"/>
                        <a:t>Incidents</a:t>
                      </a:r>
                      <a:endParaRPr lang="en-CA" dirty="0"/>
                    </a:p>
                  </a:txBody>
                  <a:tcPr>
                    <a:solidFill>
                      <a:schemeClr val="accent2">
                        <a:lumMod val="75000"/>
                      </a:schemeClr>
                    </a:solidFill>
                  </a:tcPr>
                </a:tc>
                <a:tc>
                  <a:txBody>
                    <a:bodyPr/>
                    <a:lstStyle/>
                    <a:p>
                      <a:pPr algn="ctr"/>
                      <a:r>
                        <a:rPr lang="en-US" dirty="0" smtClean="0"/>
                        <a:t>Participation</a:t>
                      </a:r>
                      <a:r>
                        <a:rPr lang="en-US" baseline="0" dirty="0" smtClean="0"/>
                        <a:t> </a:t>
                      </a:r>
                      <a:r>
                        <a:rPr lang="en-US" dirty="0" smtClean="0"/>
                        <a:t> </a:t>
                      </a:r>
                      <a:r>
                        <a:rPr lang="en-US" dirty="0" smtClean="0"/>
                        <a:t>Rate</a:t>
                      </a:r>
                      <a:endParaRPr lang="en-CA" dirty="0"/>
                    </a:p>
                  </a:txBody>
                  <a:tcPr>
                    <a:solidFill>
                      <a:schemeClr val="accent2">
                        <a:lumMod val="75000"/>
                      </a:schemeClr>
                    </a:solidFill>
                  </a:tcPr>
                </a:tc>
              </a:tr>
              <a:tr h="370840">
                <a:tc>
                  <a:txBody>
                    <a:bodyPr/>
                    <a:lstStyle/>
                    <a:p>
                      <a:r>
                        <a:rPr lang="en-US" sz="1800" b="0" kern="1200" dirty="0" smtClean="0">
                          <a:solidFill>
                            <a:schemeClr val="dk1"/>
                          </a:solidFill>
                          <a:latin typeface="+mn-lt"/>
                          <a:ea typeface="+mn-ea"/>
                          <a:cs typeface="+mn-cs"/>
                        </a:rPr>
                        <a:t>Lack of Social Support </a:t>
                      </a:r>
                      <a:endParaRPr lang="en-CA" b="0" dirty="0"/>
                    </a:p>
                  </a:txBody>
                  <a:tcPr/>
                </a:tc>
                <a:tc>
                  <a:txBody>
                    <a:bodyPr/>
                    <a:lstStyle/>
                    <a:p>
                      <a:pPr algn="ctr"/>
                      <a:r>
                        <a:rPr lang="en-US" dirty="0" smtClean="0"/>
                        <a:t>8</a:t>
                      </a:r>
                      <a:endParaRPr lang="en-CA" dirty="0"/>
                    </a:p>
                  </a:txBody>
                  <a:tcPr/>
                </a:tc>
                <a:tc>
                  <a:txBody>
                    <a:bodyPr/>
                    <a:lstStyle/>
                    <a:p>
                      <a:pPr algn="ctr"/>
                      <a:r>
                        <a:rPr lang="en-US" dirty="0" smtClean="0"/>
                        <a:t>38%</a:t>
                      </a:r>
                      <a:endParaRPr lang="en-CA" dirty="0"/>
                    </a:p>
                  </a:txBody>
                  <a:tcPr/>
                </a:tc>
              </a:tr>
              <a:tr h="370840">
                <a:tc>
                  <a:txBody>
                    <a:bodyPr/>
                    <a:lstStyle/>
                    <a:p>
                      <a:r>
                        <a:rPr lang="en-US" sz="1800" b="0" kern="1200" dirty="0" smtClean="0">
                          <a:solidFill>
                            <a:schemeClr val="dk1"/>
                          </a:solidFill>
                          <a:latin typeface="+mn-lt"/>
                          <a:ea typeface="+mn-ea"/>
                          <a:cs typeface="+mn-cs"/>
                        </a:rPr>
                        <a:t>Negative Impact on Others </a:t>
                      </a:r>
                      <a:endParaRPr lang="en-CA" b="0" dirty="0"/>
                    </a:p>
                  </a:txBody>
                  <a:tcPr/>
                </a:tc>
                <a:tc>
                  <a:txBody>
                    <a:bodyPr/>
                    <a:lstStyle/>
                    <a:p>
                      <a:pPr algn="ctr"/>
                      <a:r>
                        <a:rPr lang="en-US" dirty="0" smtClean="0"/>
                        <a:t>2</a:t>
                      </a:r>
                      <a:endParaRPr lang="en-CA" dirty="0"/>
                    </a:p>
                  </a:txBody>
                  <a:tcPr/>
                </a:tc>
                <a:tc>
                  <a:txBody>
                    <a:bodyPr/>
                    <a:lstStyle/>
                    <a:p>
                      <a:pPr algn="ctr"/>
                      <a:r>
                        <a:rPr lang="en-US" dirty="0" smtClean="0"/>
                        <a:t>12%</a:t>
                      </a:r>
                      <a:endParaRPr lang="en-CA"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p:txBody>
          <a:bodyPr>
            <a:normAutofit/>
          </a:bodyPr>
          <a:lstStyle/>
          <a:p>
            <a:r>
              <a:rPr lang="en-US" b="1" dirty="0" smtClean="0">
                <a:solidFill>
                  <a:srgbClr val="4F5E3C"/>
                </a:solidFill>
              </a:rPr>
              <a:t>Lack of Social Support</a:t>
            </a:r>
            <a:r>
              <a:rPr lang="en-US" dirty="0" smtClean="0">
                <a:solidFill>
                  <a:srgbClr val="4F5E3C"/>
                </a:solidFill>
              </a:rPr>
              <a:t> </a:t>
            </a:r>
            <a:r>
              <a:rPr lang="en-US" dirty="0" smtClean="0"/>
              <a:t>– Participants discussed the absence of others, unmet needs to receive support from others, reconnecting with others, and/or restrictions to talk to others about the change.</a:t>
            </a:r>
            <a:endParaRPr lang="en-CA" dirty="0" smtClean="0"/>
          </a:p>
          <a:p>
            <a:pPr lvl="1">
              <a:buNone/>
            </a:pPr>
            <a:r>
              <a:rPr lang="en-US" sz="2200" dirty="0" smtClean="0"/>
              <a:t> </a:t>
            </a:r>
            <a:endParaRPr lang="en-CA" sz="2200" dirty="0" smtClean="0"/>
          </a:p>
          <a:p>
            <a:pPr lvl="1">
              <a:buNone/>
            </a:pPr>
            <a:r>
              <a:rPr lang="en-US" sz="1400" dirty="0" smtClean="0"/>
              <a:t> </a:t>
            </a:r>
            <a:endParaRPr lang="en-CA" sz="1400" dirty="0" smtClean="0"/>
          </a:p>
          <a:p>
            <a:pPr lvl="2">
              <a:buNone/>
            </a:pPr>
            <a:r>
              <a:rPr lang="en-CA" sz="2400" dirty="0" smtClean="0"/>
              <a:t>“There’s some of my colleagues that were very dear friends and I don’t get to see them and I don’t know necessarily whether I will get to see them anymore. So that’s been a grieving process that I’ve had to go through.”</a:t>
            </a:r>
            <a:endParaRPr lang="en-CA"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p:txBody>
          <a:bodyPr>
            <a:normAutofit/>
          </a:bodyPr>
          <a:lstStyle/>
          <a:p>
            <a:r>
              <a:rPr lang="en-US" b="1" dirty="0" smtClean="0">
                <a:solidFill>
                  <a:srgbClr val="4F5E3C"/>
                </a:solidFill>
              </a:rPr>
              <a:t>Negative Impact on Others</a:t>
            </a:r>
            <a:r>
              <a:rPr lang="en-US" dirty="0" smtClean="0">
                <a:solidFill>
                  <a:srgbClr val="4F5E3C"/>
                </a:solidFill>
              </a:rPr>
              <a:t> </a:t>
            </a:r>
            <a:r>
              <a:rPr lang="en-US" dirty="0" smtClean="0"/>
              <a:t>– Participants expressed concern about the harm or discomfort experienced by others as a consequence of the change.</a:t>
            </a:r>
            <a:endParaRPr lang="en-CA" dirty="0" smtClean="0"/>
          </a:p>
          <a:p>
            <a:pPr lvl="1">
              <a:buNone/>
            </a:pPr>
            <a:r>
              <a:rPr lang="en-US" sz="2400" dirty="0" smtClean="0"/>
              <a:t>  </a:t>
            </a:r>
            <a:endParaRPr lang="en-CA" sz="2400" dirty="0" smtClean="0"/>
          </a:p>
          <a:p>
            <a:pPr lvl="2">
              <a:buNone/>
            </a:pPr>
            <a:r>
              <a:rPr lang="en-US" sz="2400" dirty="0" smtClean="0"/>
              <a:t> </a:t>
            </a:r>
            <a:endParaRPr lang="en-CA" sz="2400" dirty="0" smtClean="0"/>
          </a:p>
          <a:p>
            <a:pPr lvl="2">
              <a:buNone/>
            </a:pPr>
            <a:r>
              <a:rPr lang="en-US" sz="2400" dirty="0" smtClean="0"/>
              <a:t>“</a:t>
            </a:r>
            <a:r>
              <a:rPr lang="en-CA" sz="2400" dirty="0" smtClean="0"/>
              <a:t>There’s people that I have taught for years at different international locations that were quite dismayed to hear that I wasn’t travelling anymore or that I wouldn’t be teaching anymore.”</a:t>
            </a:r>
            <a:endParaRPr lang="en-CA"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We have conducted several research studies over the last 10 years investigating what helps people who do well with change affecting their work</a:t>
            </a:r>
          </a:p>
          <a:p>
            <a:r>
              <a:rPr lang="en-US" dirty="0" smtClean="0"/>
              <a:t>The following table summarizes the consolidated results found to date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Workplace Conditions</a:t>
            </a:r>
            <a:r>
              <a:rPr lang="en-US" dirty="0" smtClean="0">
                <a:solidFill>
                  <a:srgbClr val="4F5E3C"/>
                </a:solidFill>
              </a:rPr>
              <a:t> </a:t>
            </a:r>
            <a:r>
              <a:rPr lang="en-US" dirty="0" smtClean="0"/>
              <a:t>– This category identified sub-categories about workplace conditions that hindered them to do well with change.</a:t>
            </a:r>
            <a:endParaRPr lang="en-CA" dirty="0" smtClean="0"/>
          </a:p>
          <a:p>
            <a:pPr lvl="0"/>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728198971"/>
              </p:ext>
            </p:extLst>
          </p:nvPr>
        </p:nvGraphicFramePr>
        <p:xfrm>
          <a:off x="1447800" y="3581400"/>
          <a:ext cx="6096000" cy="2471694"/>
        </p:xfrm>
        <a:graphic>
          <a:graphicData uri="http://schemas.openxmlformats.org/drawingml/2006/table">
            <a:tbl>
              <a:tblPr firstRow="1" bandRow="1">
                <a:tableStyleId>{5C22544A-7EE6-4342-B048-85BDC9FD1C3A}</a:tableStyleId>
              </a:tblPr>
              <a:tblGrid>
                <a:gridCol w="2895600"/>
                <a:gridCol w="1447800"/>
                <a:gridCol w="1752600"/>
              </a:tblGrid>
              <a:tr h="530586">
                <a:tc>
                  <a:txBody>
                    <a:bodyPr/>
                    <a:lstStyle/>
                    <a:p>
                      <a:r>
                        <a:rPr lang="en-US" dirty="0" smtClean="0"/>
                        <a:t>Sub-category</a:t>
                      </a:r>
                      <a:endParaRPr lang="en-CA" dirty="0"/>
                    </a:p>
                  </a:txBody>
                  <a:tcPr>
                    <a:solidFill>
                      <a:schemeClr val="accent2">
                        <a:lumMod val="75000"/>
                      </a:schemeClr>
                    </a:solidFill>
                  </a:tcPr>
                </a:tc>
                <a:tc>
                  <a:txBody>
                    <a:bodyPr/>
                    <a:lstStyle/>
                    <a:p>
                      <a:r>
                        <a:rPr lang="en-US" dirty="0" smtClean="0"/>
                        <a:t>Incidents</a:t>
                      </a:r>
                      <a:endParaRPr lang="en-CA" dirty="0"/>
                    </a:p>
                  </a:txBody>
                  <a:tcPr>
                    <a:solidFill>
                      <a:schemeClr val="accent2">
                        <a:lumMod val="75000"/>
                      </a:schemeClr>
                    </a:solidFill>
                  </a:tcPr>
                </a:tc>
                <a:tc>
                  <a:txBody>
                    <a:bodyPr/>
                    <a:lstStyle/>
                    <a:p>
                      <a:pPr algn="ctr"/>
                      <a:r>
                        <a:rPr lang="en-US" dirty="0" smtClean="0"/>
                        <a:t>Participation </a:t>
                      </a:r>
                      <a:r>
                        <a:rPr lang="en-US" dirty="0" smtClean="0"/>
                        <a:t>Rate</a:t>
                      </a:r>
                      <a:endParaRPr lang="en-CA" dirty="0"/>
                    </a:p>
                  </a:txBody>
                  <a:tcPr>
                    <a:solidFill>
                      <a:schemeClr val="accent2">
                        <a:lumMod val="75000"/>
                      </a:schemeClr>
                    </a:solidFill>
                  </a:tcPr>
                </a:tc>
              </a:tr>
              <a:tr h="915807">
                <a:tc>
                  <a:txBody>
                    <a:bodyPr/>
                    <a:lstStyle/>
                    <a:p>
                      <a:r>
                        <a:rPr lang="en-US" sz="1800" b="0" kern="1200" dirty="0" smtClean="0">
                          <a:solidFill>
                            <a:schemeClr val="dk1"/>
                          </a:solidFill>
                          <a:latin typeface="+mn-lt"/>
                          <a:ea typeface="+mn-ea"/>
                          <a:cs typeface="+mn-cs"/>
                        </a:rPr>
                        <a:t>Ineffective Management or Leadership </a:t>
                      </a:r>
                      <a:endParaRPr lang="en-CA" b="0" dirty="0"/>
                    </a:p>
                  </a:txBody>
                  <a:tcPr/>
                </a:tc>
                <a:tc>
                  <a:txBody>
                    <a:bodyPr/>
                    <a:lstStyle/>
                    <a:p>
                      <a:pPr algn="ctr"/>
                      <a:r>
                        <a:rPr lang="en-US" dirty="0" smtClean="0"/>
                        <a:t>7</a:t>
                      </a:r>
                      <a:endParaRPr lang="en-CA" dirty="0"/>
                    </a:p>
                  </a:txBody>
                  <a:tcPr/>
                </a:tc>
                <a:tc>
                  <a:txBody>
                    <a:bodyPr/>
                    <a:lstStyle/>
                    <a:p>
                      <a:pPr algn="ctr"/>
                      <a:r>
                        <a:rPr lang="en-US" dirty="0" smtClean="0"/>
                        <a:t>44%</a:t>
                      </a:r>
                      <a:endParaRPr lang="en-CA" dirty="0"/>
                    </a:p>
                  </a:txBody>
                  <a:tcPr/>
                </a:tc>
              </a:tr>
              <a:tr h="915807">
                <a:tc>
                  <a:txBody>
                    <a:bodyPr/>
                    <a:lstStyle/>
                    <a:p>
                      <a:r>
                        <a:rPr lang="en-US" sz="1800" b="0" kern="1200" dirty="0" smtClean="0">
                          <a:solidFill>
                            <a:schemeClr val="dk1"/>
                          </a:solidFill>
                          <a:latin typeface="+mn-lt"/>
                          <a:ea typeface="+mn-ea"/>
                          <a:cs typeface="+mn-cs"/>
                        </a:rPr>
                        <a:t>Challenging Working Conditions </a:t>
                      </a:r>
                      <a:endParaRPr lang="en-CA" b="0" dirty="0"/>
                    </a:p>
                  </a:txBody>
                  <a:tcPr/>
                </a:tc>
                <a:tc>
                  <a:txBody>
                    <a:bodyPr/>
                    <a:lstStyle/>
                    <a:p>
                      <a:pPr algn="ctr"/>
                      <a:r>
                        <a:rPr lang="en-US" dirty="0" smtClean="0"/>
                        <a:t>8</a:t>
                      </a:r>
                      <a:endParaRPr lang="en-CA" dirty="0"/>
                    </a:p>
                  </a:txBody>
                  <a:tcPr/>
                </a:tc>
                <a:tc>
                  <a:txBody>
                    <a:bodyPr/>
                    <a:lstStyle/>
                    <a:p>
                      <a:pPr algn="ctr"/>
                      <a:r>
                        <a:rPr lang="en-US" dirty="0" smtClean="0"/>
                        <a:t>25%</a:t>
                      </a:r>
                      <a:endParaRPr lang="en-CA"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Ineffective Management or Leadership</a:t>
            </a:r>
            <a:r>
              <a:rPr lang="en-US" dirty="0" smtClean="0"/>
              <a:t> – Participants discussed challenges with their organization’s management and leadership style that did not enable them in doing well with the change. </a:t>
            </a:r>
            <a:endParaRPr lang="en-CA" dirty="0" smtClean="0"/>
          </a:p>
          <a:p>
            <a:pPr lvl="1">
              <a:buNone/>
            </a:pPr>
            <a:r>
              <a:rPr lang="en-US" sz="2400" dirty="0" smtClean="0"/>
              <a:t>  </a:t>
            </a:r>
            <a:endParaRPr lang="en-CA" sz="2400" dirty="0" smtClean="0"/>
          </a:p>
          <a:p>
            <a:pPr lvl="2">
              <a:buNone/>
            </a:pPr>
            <a:r>
              <a:rPr lang="en-US" sz="2400" dirty="0" smtClean="0"/>
              <a:t>“You get taken for granted. You’re expected to just keep pushing it out and this is just what you’re paid to do, and that is not a good attitude.”</a:t>
            </a:r>
            <a:endParaRPr lang="en-CA"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Hindering Incident Categories</a:t>
            </a:r>
            <a:endParaRPr lang="en-CA" dirty="0"/>
          </a:p>
        </p:txBody>
      </p:sp>
      <p:sp>
        <p:nvSpPr>
          <p:cNvPr id="5" name="Content Placeholder 4"/>
          <p:cNvSpPr>
            <a:spLocks noGrp="1"/>
          </p:cNvSpPr>
          <p:nvPr>
            <p:ph idx="1"/>
          </p:nvPr>
        </p:nvSpPr>
        <p:spPr/>
        <p:txBody>
          <a:bodyPr>
            <a:noAutofit/>
          </a:bodyPr>
          <a:lstStyle/>
          <a:p>
            <a:r>
              <a:rPr lang="en-US" b="1" dirty="0" smtClean="0">
                <a:solidFill>
                  <a:srgbClr val="4F5E3C"/>
                </a:solidFill>
              </a:rPr>
              <a:t>Challenging Working Conditions</a:t>
            </a:r>
            <a:r>
              <a:rPr lang="en-US" dirty="0" smtClean="0">
                <a:solidFill>
                  <a:srgbClr val="4F5E3C"/>
                </a:solidFill>
              </a:rPr>
              <a:t> </a:t>
            </a:r>
            <a:r>
              <a:rPr lang="en-US" dirty="0" smtClean="0"/>
              <a:t>– Participants indicated aspects of their work experience from corporate culture and co-workers to type of work and physical space that did not enable them to do well with change.</a:t>
            </a:r>
            <a:endParaRPr lang="en-CA" dirty="0" smtClean="0"/>
          </a:p>
          <a:p>
            <a:pPr lvl="1">
              <a:buNone/>
            </a:pPr>
            <a:endParaRPr lang="en-CA" sz="2400" dirty="0" smtClean="0"/>
          </a:p>
          <a:p>
            <a:pPr lvl="2">
              <a:buNone/>
            </a:pPr>
            <a:r>
              <a:rPr lang="en-US" sz="2400" dirty="0" smtClean="0"/>
              <a:t> “…you’ve got some people that…that are putting in their time and so nobody can do anything about it and so that means some of the rest of us have to work double time. You just do if you care about the job; pick up the slack.”</a:t>
            </a:r>
            <a:endParaRPr lang="en-CA" sz="2400" dirty="0" smtClean="0"/>
          </a:p>
          <a:p>
            <a:pPr lvl="2">
              <a:buNone/>
            </a:pPr>
            <a:r>
              <a:rPr lang="en-US" sz="2400" dirty="0" smtClean="0"/>
              <a:t> </a:t>
            </a:r>
            <a:endParaRPr lang="en-CA"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a:bodyPr>
          <a:lstStyle/>
          <a:p>
            <a:pPr algn="ctr"/>
            <a:r>
              <a:rPr lang="en-CA" sz="6000" dirty="0" smtClean="0"/>
              <a:t>Regaining Equilibrium</a:t>
            </a:r>
            <a:endParaRPr lang="en-CA" sz="6000" dirty="0"/>
          </a:p>
        </p:txBody>
      </p:sp>
      <p:sp>
        <p:nvSpPr>
          <p:cNvPr id="3" name="Content Placeholder 2"/>
          <p:cNvSpPr>
            <a:spLocks noGrp="1"/>
          </p:cNvSpPr>
          <p:nvPr>
            <p:ph idx="1"/>
          </p:nvPr>
        </p:nvSpPr>
        <p:spPr/>
        <p:txBody>
          <a:bodyPr/>
          <a:lstStyle/>
          <a:p>
            <a:endParaRPr lang="en-CA" dirty="0"/>
          </a:p>
        </p:txBody>
      </p:sp>
    </p:spTree>
    <p:extLst>
      <p:ext uri="{BB962C8B-B14F-4D97-AF65-F5344CB8AC3E}">
        <p14:creationId xmlns:p14="http://schemas.microsoft.com/office/powerpoint/2010/main" val="2657081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Personal </a:t>
            </a:r>
            <a:r>
              <a:rPr lang="en-US" dirty="0" smtClean="0"/>
              <a:t>– This category identified sub-categories about the participants and/or what they controlled within their change experience that helped them do well with change.</a:t>
            </a:r>
          </a:p>
          <a:p>
            <a:pPr lvl="0">
              <a:buNone/>
            </a:pP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844877574"/>
              </p:ext>
            </p:extLst>
          </p:nvPr>
        </p:nvGraphicFramePr>
        <p:xfrm>
          <a:off x="1371600" y="3505200"/>
          <a:ext cx="7238999" cy="2743201"/>
        </p:xfrm>
        <a:graphic>
          <a:graphicData uri="http://schemas.openxmlformats.org/drawingml/2006/table">
            <a:tbl>
              <a:tblPr firstRow="1" bandRow="1">
                <a:tableStyleId>{5C22544A-7EE6-4342-B048-85BDC9FD1C3A}</a:tableStyleId>
              </a:tblPr>
              <a:tblGrid>
                <a:gridCol w="3438525"/>
                <a:gridCol w="1719262"/>
                <a:gridCol w="2081212"/>
              </a:tblGrid>
              <a:tr h="479076">
                <a:tc>
                  <a:txBody>
                    <a:bodyPr/>
                    <a:lstStyle/>
                    <a:p>
                      <a:r>
                        <a:rPr lang="en-US" dirty="0" smtClean="0"/>
                        <a:t>Sub-category</a:t>
                      </a:r>
                      <a:endParaRPr lang="en-CA" dirty="0"/>
                    </a:p>
                  </a:txBody>
                  <a:tcPr>
                    <a:solidFill>
                      <a:schemeClr val="accent2">
                        <a:lumMod val="75000"/>
                      </a:schemeClr>
                    </a:solidFill>
                  </a:tcPr>
                </a:tc>
                <a:tc>
                  <a:txBody>
                    <a:bodyPr/>
                    <a:lstStyle/>
                    <a:p>
                      <a:r>
                        <a:rPr lang="en-US" dirty="0" smtClean="0"/>
                        <a:t>Incidents</a:t>
                      </a:r>
                      <a:endParaRPr lang="en-CA" dirty="0"/>
                    </a:p>
                  </a:txBody>
                  <a:tcPr>
                    <a:solidFill>
                      <a:schemeClr val="accent2">
                        <a:lumMod val="75000"/>
                      </a:schemeClr>
                    </a:solidFill>
                  </a:tcPr>
                </a:tc>
                <a:tc>
                  <a:txBody>
                    <a:bodyPr/>
                    <a:lstStyle/>
                    <a:p>
                      <a:r>
                        <a:rPr lang="en-US" dirty="0" smtClean="0"/>
                        <a:t>Participation </a:t>
                      </a:r>
                      <a:r>
                        <a:rPr lang="en-US" dirty="0" smtClean="0"/>
                        <a:t>Rate</a:t>
                      </a:r>
                      <a:endParaRPr lang="en-CA" dirty="0"/>
                    </a:p>
                  </a:txBody>
                  <a:tcPr>
                    <a:solidFill>
                      <a:schemeClr val="accent2">
                        <a:lumMod val="75000"/>
                      </a:schemeClr>
                    </a:solidFill>
                  </a:tcPr>
                </a:tc>
              </a:tr>
              <a:tr h="479076">
                <a:tc>
                  <a:txBody>
                    <a:bodyPr/>
                    <a:lstStyle/>
                    <a:p>
                      <a:r>
                        <a:rPr lang="en-US" sz="1800" b="0" kern="1200" dirty="0" smtClean="0">
                          <a:solidFill>
                            <a:schemeClr val="dk1"/>
                          </a:solidFill>
                          <a:latin typeface="+mn-lt"/>
                          <a:ea typeface="+mn-ea"/>
                          <a:cs typeface="+mn-cs"/>
                        </a:rPr>
                        <a:t>Mind Set </a:t>
                      </a:r>
                      <a:endParaRPr lang="en-CA" b="0" dirty="0"/>
                    </a:p>
                  </a:txBody>
                  <a:tcPr/>
                </a:tc>
                <a:tc>
                  <a:txBody>
                    <a:bodyPr/>
                    <a:lstStyle/>
                    <a:p>
                      <a:pPr algn="ctr"/>
                      <a:r>
                        <a:rPr lang="en-US" dirty="0" smtClean="0"/>
                        <a:t>29</a:t>
                      </a:r>
                      <a:endParaRPr lang="en-CA" dirty="0"/>
                    </a:p>
                  </a:txBody>
                  <a:tcPr/>
                </a:tc>
                <a:tc>
                  <a:txBody>
                    <a:bodyPr/>
                    <a:lstStyle/>
                    <a:p>
                      <a:pPr algn="ctr"/>
                      <a:r>
                        <a:rPr lang="en-US" dirty="0" smtClean="0"/>
                        <a:t>81%</a:t>
                      </a:r>
                      <a:endParaRPr lang="en-CA" dirty="0"/>
                    </a:p>
                  </a:txBody>
                  <a:tcPr/>
                </a:tc>
              </a:tr>
              <a:tr h="479076">
                <a:tc>
                  <a:txBody>
                    <a:bodyPr/>
                    <a:lstStyle/>
                    <a:p>
                      <a:r>
                        <a:rPr lang="en-US" sz="1800" b="0" kern="1200" dirty="0" smtClean="0">
                          <a:solidFill>
                            <a:schemeClr val="dk1"/>
                          </a:solidFill>
                          <a:latin typeface="+mn-lt"/>
                          <a:ea typeface="+mn-ea"/>
                          <a:cs typeface="+mn-cs"/>
                        </a:rPr>
                        <a:t>Attributes </a:t>
                      </a:r>
                      <a:endParaRPr lang="en-CA" b="0" dirty="0"/>
                    </a:p>
                  </a:txBody>
                  <a:tcPr/>
                </a:tc>
                <a:tc>
                  <a:txBody>
                    <a:bodyPr/>
                    <a:lstStyle/>
                    <a:p>
                      <a:pPr algn="ctr"/>
                      <a:r>
                        <a:rPr lang="en-US" dirty="0" smtClean="0"/>
                        <a:t>23</a:t>
                      </a:r>
                      <a:endParaRPr lang="en-CA" dirty="0"/>
                    </a:p>
                  </a:txBody>
                  <a:tcPr/>
                </a:tc>
                <a:tc>
                  <a:txBody>
                    <a:bodyPr/>
                    <a:lstStyle/>
                    <a:p>
                      <a:pPr algn="ctr"/>
                      <a:r>
                        <a:rPr lang="en-US" dirty="0" smtClean="0"/>
                        <a:t>69%</a:t>
                      </a:r>
                      <a:endParaRPr lang="en-CA" dirty="0"/>
                    </a:p>
                  </a:txBody>
                  <a:tcPr/>
                </a:tc>
              </a:tr>
              <a:tr h="826897">
                <a:tc>
                  <a:txBody>
                    <a:bodyPr/>
                    <a:lstStyle/>
                    <a:p>
                      <a:r>
                        <a:rPr lang="en-US" sz="1800" b="0" kern="1200" dirty="0" smtClean="0">
                          <a:solidFill>
                            <a:schemeClr val="dk1"/>
                          </a:solidFill>
                          <a:latin typeface="+mn-lt"/>
                          <a:ea typeface="+mn-ea"/>
                          <a:cs typeface="+mn-cs"/>
                        </a:rPr>
                        <a:t>Stress Management Practices </a:t>
                      </a:r>
                      <a:endParaRPr lang="en-CA" b="0" dirty="0"/>
                    </a:p>
                  </a:txBody>
                  <a:tcPr/>
                </a:tc>
                <a:tc>
                  <a:txBody>
                    <a:bodyPr/>
                    <a:lstStyle/>
                    <a:p>
                      <a:pPr algn="ctr"/>
                      <a:r>
                        <a:rPr lang="en-US" dirty="0" smtClean="0"/>
                        <a:t>24</a:t>
                      </a:r>
                      <a:endParaRPr lang="en-CA" dirty="0"/>
                    </a:p>
                  </a:txBody>
                  <a:tcPr/>
                </a:tc>
                <a:tc>
                  <a:txBody>
                    <a:bodyPr/>
                    <a:lstStyle/>
                    <a:p>
                      <a:pPr algn="ctr"/>
                      <a:r>
                        <a:rPr lang="en-US" dirty="0" smtClean="0"/>
                        <a:t>62%</a:t>
                      </a:r>
                      <a:endParaRPr lang="en-CA" dirty="0"/>
                    </a:p>
                  </a:txBody>
                  <a:tcPr/>
                </a:tc>
              </a:tr>
              <a:tr h="479076">
                <a:tc>
                  <a:txBody>
                    <a:bodyPr/>
                    <a:lstStyle/>
                    <a:p>
                      <a:r>
                        <a:rPr lang="en-US" sz="1800" b="0" kern="1200" dirty="0" smtClean="0">
                          <a:solidFill>
                            <a:schemeClr val="dk1"/>
                          </a:solidFill>
                          <a:latin typeface="+mn-lt"/>
                          <a:ea typeface="+mn-ea"/>
                          <a:cs typeface="+mn-cs"/>
                        </a:rPr>
                        <a:t>Taking Action</a:t>
                      </a:r>
                      <a:endParaRPr lang="en-CA" b="0" dirty="0"/>
                    </a:p>
                  </a:txBody>
                  <a:tcPr/>
                </a:tc>
                <a:tc>
                  <a:txBody>
                    <a:bodyPr/>
                    <a:lstStyle/>
                    <a:p>
                      <a:pPr algn="ctr"/>
                      <a:r>
                        <a:rPr lang="en-US" dirty="0" smtClean="0"/>
                        <a:t>15</a:t>
                      </a:r>
                      <a:endParaRPr lang="en-CA" dirty="0"/>
                    </a:p>
                  </a:txBody>
                  <a:tcPr/>
                </a:tc>
                <a:tc>
                  <a:txBody>
                    <a:bodyPr/>
                    <a:lstStyle/>
                    <a:p>
                      <a:pPr algn="ctr"/>
                      <a:r>
                        <a:rPr lang="en-US" dirty="0" smtClean="0"/>
                        <a:t>56%</a:t>
                      </a:r>
                      <a:endParaRPr lang="en-CA"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a:xfrm>
            <a:off x="457200" y="1600200"/>
            <a:ext cx="8458200" cy="5105400"/>
          </a:xfrm>
        </p:spPr>
        <p:txBody>
          <a:bodyPr>
            <a:normAutofit/>
          </a:bodyPr>
          <a:lstStyle/>
          <a:p>
            <a:r>
              <a:rPr lang="en-US" b="1" dirty="0" smtClean="0">
                <a:solidFill>
                  <a:srgbClr val="4F5E3C"/>
                </a:solidFill>
              </a:rPr>
              <a:t>Mind Set</a:t>
            </a:r>
            <a:r>
              <a:rPr lang="en-US" dirty="0" smtClean="0">
                <a:solidFill>
                  <a:srgbClr val="4F5E3C"/>
                </a:solidFill>
              </a:rPr>
              <a:t> </a:t>
            </a:r>
            <a:r>
              <a:rPr lang="en-US" dirty="0" smtClean="0"/>
              <a:t>– Participants discussed their helpful mindset during times of change and thoughts about change.  They described a positive attitude about change and an openness to embrace the change into their lives without being concerned about making mistakes.  </a:t>
            </a:r>
          </a:p>
          <a:p>
            <a:pPr>
              <a:buNone/>
            </a:pPr>
            <a:endParaRPr lang="en-CA" sz="2000" dirty="0" smtClean="0"/>
          </a:p>
          <a:p>
            <a:pPr lvl="2">
              <a:buNone/>
            </a:pPr>
            <a:r>
              <a:rPr lang="en-CA" sz="2400" dirty="0" smtClean="0"/>
              <a:t>“When I hit obstacles, it’s really easy for me to say “well, that’s not working let try something else,” and go on to a new decision to try a new solution. I don’t have energy invested in only one way to do something.”</a:t>
            </a:r>
          </a:p>
          <a:p>
            <a:pPr lvl="2">
              <a:buNone/>
            </a:pPr>
            <a:endParaRPr lang="en-CA" sz="1400" dirty="0" smtClean="0"/>
          </a:p>
          <a:p>
            <a:pPr lvl="1">
              <a:buNone/>
            </a:pPr>
            <a:endParaRPr lang="en-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a:xfrm>
            <a:off x="457200" y="1600200"/>
            <a:ext cx="8534400" cy="5105400"/>
          </a:xfrm>
        </p:spPr>
        <p:txBody>
          <a:bodyPr>
            <a:normAutofit/>
          </a:bodyPr>
          <a:lstStyle/>
          <a:p>
            <a:pPr lvl="0"/>
            <a:r>
              <a:rPr lang="en-US" b="1" dirty="0" smtClean="0">
                <a:solidFill>
                  <a:srgbClr val="4F5E3C"/>
                </a:solidFill>
              </a:rPr>
              <a:t>Attributes </a:t>
            </a:r>
            <a:r>
              <a:rPr lang="en-US" dirty="0" smtClean="0"/>
              <a:t>– Participants discussed attributes about themselves that helped them do well with change, such as their personality traits, physical characteristics, skills, experience, and preferences.</a:t>
            </a:r>
            <a:endParaRPr lang="en-CA" dirty="0" smtClean="0"/>
          </a:p>
          <a:p>
            <a:pPr>
              <a:buNone/>
            </a:pPr>
            <a:endParaRPr lang="en-CA" sz="2100" dirty="0" smtClean="0"/>
          </a:p>
          <a:p>
            <a:pPr lvl="2">
              <a:buNone/>
            </a:pPr>
            <a:r>
              <a:rPr lang="en-US" sz="2100" dirty="0" smtClean="0"/>
              <a:t> </a:t>
            </a:r>
            <a:endParaRPr lang="en-CA" sz="2100" dirty="0" smtClean="0"/>
          </a:p>
          <a:p>
            <a:pPr lvl="2">
              <a:buNone/>
            </a:pPr>
            <a:r>
              <a:rPr lang="en-US" sz="2400" dirty="0" smtClean="0"/>
              <a:t>“Actually if you knew me personally, you’d know me to be very aware of what’s going on with me… if you get a grasp on that right away [stress], you can do something about it. Otherwise it can deteriorate and really cause you problems.”</a:t>
            </a:r>
            <a:endParaRPr lang="en-CA" sz="2400" dirty="0" smtClean="0"/>
          </a:p>
          <a:p>
            <a:pPr lvl="2">
              <a:buNone/>
            </a:pPr>
            <a:r>
              <a:rPr lang="en-US" sz="2100" dirty="0" smtClean="0"/>
              <a:t> </a:t>
            </a:r>
            <a:endParaRPr lang="en-CA" sz="21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Stress Management Practices</a:t>
            </a:r>
            <a:r>
              <a:rPr lang="en-US" dirty="0" smtClean="0">
                <a:solidFill>
                  <a:srgbClr val="4F5E3C"/>
                </a:solidFill>
              </a:rPr>
              <a:t> </a:t>
            </a:r>
            <a:r>
              <a:rPr lang="en-US" dirty="0" smtClean="0"/>
              <a:t>– Participants described practices that managed their stress level and supported their wellbeing through the change.</a:t>
            </a:r>
            <a:endParaRPr lang="en-CA" dirty="0" smtClean="0"/>
          </a:p>
          <a:p>
            <a:pPr>
              <a:buNone/>
            </a:pPr>
            <a:endParaRPr lang="en-CA" sz="2000" dirty="0" smtClean="0"/>
          </a:p>
          <a:p>
            <a:pPr lvl="2">
              <a:buNone/>
            </a:pPr>
            <a:r>
              <a:rPr lang="en-US" dirty="0" smtClean="0"/>
              <a:t> </a:t>
            </a:r>
            <a:endParaRPr lang="en-CA" sz="1400" dirty="0" smtClean="0"/>
          </a:p>
          <a:p>
            <a:pPr lvl="2">
              <a:buNone/>
            </a:pPr>
            <a:endParaRPr lang="en-US" dirty="0" smtClean="0"/>
          </a:p>
          <a:p>
            <a:pPr lvl="2">
              <a:buNone/>
            </a:pPr>
            <a:r>
              <a:rPr lang="en-US" sz="2400" dirty="0" smtClean="0"/>
              <a:t>“…worry creeps in there. That’s usually a good sign for me to go do something. So I’ve gone for massages more. I’m more physically active than I even was before this stress hit.”</a:t>
            </a:r>
          </a:p>
          <a:p>
            <a:pPr lvl="2">
              <a:buNone/>
            </a:pPr>
            <a:r>
              <a:rPr lang="en-US" dirty="0" smtClean="0"/>
              <a:t> </a:t>
            </a:r>
            <a:endParaRPr lang="en-CA" sz="1400" dirty="0" smtClean="0"/>
          </a:p>
          <a:p>
            <a:pPr lvl="1"/>
            <a:endParaRPr lang="en-C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a:xfrm>
            <a:off x="457200" y="1600200"/>
            <a:ext cx="8534400" cy="5105400"/>
          </a:xfrm>
        </p:spPr>
        <p:txBody>
          <a:bodyPr>
            <a:normAutofit lnSpcReduction="10000"/>
          </a:bodyPr>
          <a:lstStyle/>
          <a:p>
            <a:pPr lvl="0"/>
            <a:r>
              <a:rPr lang="en-US" b="1" dirty="0" smtClean="0">
                <a:solidFill>
                  <a:srgbClr val="4F5E3C"/>
                </a:solidFill>
              </a:rPr>
              <a:t>Taking Action</a:t>
            </a:r>
            <a:r>
              <a:rPr lang="en-US" dirty="0" smtClean="0">
                <a:solidFill>
                  <a:srgbClr val="4F5E3C"/>
                </a:solidFill>
              </a:rPr>
              <a:t> </a:t>
            </a:r>
            <a:r>
              <a:rPr lang="en-US" dirty="0" smtClean="0"/>
              <a:t>– Participants discussed actions they took to actively engage in the change and help control and/or accept the change.  </a:t>
            </a:r>
            <a:endParaRPr lang="en-CA" dirty="0" smtClean="0"/>
          </a:p>
          <a:p>
            <a:pPr lvl="2">
              <a:buNone/>
            </a:pPr>
            <a:endParaRPr lang="en-CA" sz="1400" dirty="0" smtClean="0"/>
          </a:p>
          <a:p>
            <a:pPr lvl="2">
              <a:buNone/>
            </a:pPr>
            <a:r>
              <a:rPr lang="en-US" sz="2200" dirty="0" smtClean="0"/>
              <a:t>“I realized that I’m a whole person and that the temporary strategies aren’t going to cut it. I needed a long term plan. It would be like a runner, and you’re sprinting and you’re sprinting with all of your energy. But a long term runner slows their pace and uses their pace, pacing to breathe more evenly and to be able to sustain a longer term kind of run, and in some ways you get that second wind. Well, for me it was that insight that was like a second wind that said ‘wait a second here, I can’t sprint forever.’ [laughter] I really need to slow down in order to speed up. In order to sustain this ongoing and to be a fully functioning person, really getting the most value out of what I’m doing in my life every day at work.”</a:t>
            </a:r>
            <a:endParaRPr lang="en-CA" sz="22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Workplace Experience</a:t>
            </a:r>
            <a:r>
              <a:rPr lang="en-US" dirty="0" smtClean="0">
                <a:solidFill>
                  <a:srgbClr val="4F5E3C"/>
                </a:solidFill>
              </a:rPr>
              <a:t> </a:t>
            </a:r>
            <a:r>
              <a:rPr lang="en-US" dirty="0" smtClean="0"/>
              <a:t>– This category identified sub-categories related to the participants’ place of work that helped them do well with change.</a:t>
            </a:r>
            <a:endParaRPr lang="en-CA" dirty="0" smtClean="0"/>
          </a:p>
        </p:txBody>
      </p:sp>
      <p:graphicFrame>
        <p:nvGraphicFramePr>
          <p:cNvPr id="4" name="Table 3"/>
          <p:cNvGraphicFramePr>
            <a:graphicFrameLocks noGrp="1"/>
          </p:cNvGraphicFramePr>
          <p:nvPr>
            <p:extLst>
              <p:ext uri="{D42A27DB-BD31-4B8C-83A1-F6EECF244321}">
                <p14:modId xmlns:p14="http://schemas.microsoft.com/office/powerpoint/2010/main" val="2813542443"/>
              </p:ext>
            </p:extLst>
          </p:nvPr>
        </p:nvGraphicFramePr>
        <p:xfrm>
          <a:off x="1600200" y="3810000"/>
          <a:ext cx="6096000" cy="2392680"/>
        </p:xfrm>
        <a:graphic>
          <a:graphicData uri="http://schemas.openxmlformats.org/drawingml/2006/table">
            <a:tbl>
              <a:tblPr firstRow="1" bandRow="1">
                <a:tableStyleId>{5C22544A-7EE6-4342-B048-85BDC9FD1C3A}</a:tableStyleId>
              </a:tblPr>
              <a:tblGrid>
                <a:gridCol w="2895600"/>
                <a:gridCol w="1447800"/>
                <a:gridCol w="1752600"/>
              </a:tblGrid>
              <a:tr h="370840">
                <a:tc>
                  <a:txBody>
                    <a:bodyPr/>
                    <a:lstStyle/>
                    <a:p>
                      <a:r>
                        <a:rPr lang="en-US" dirty="0" smtClean="0"/>
                        <a:t>Sub-category</a:t>
                      </a:r>
                      <a:endParaRPr lang="en-CA" dirty="0"/>
                    </a:p>
                  </a:txBody>
                  <a:tcPr>
                    <a:solidFill>
                      <a:schemeClr val="accent2">
                        <a:lumMod val="75000"/>
                      </a:schemeClr>
                    </a:solidFill>
                  </a:tcPr>
                </a:tc>
                <a:tc>
                  <a:txBody>
                    <a:bodyPr/>
                    <a:lstStyle/>
                    <a:p>
                      <a:r>
                        <a:rPr lang="en-US" dirty="0" smtClean="0"/>
                        <a:t>Incidents</a:t>
                      </a:r>
                      <a:endParaRPr lang="en-CA" dirty="0"/>
                    </a:p>
                  </a:txBody>
                  <a:tcPr>
                    <a:solidFill>
                      <a:schemeClr val="accent2">
                        <a:lumMod val="75000"/>
                      </a:schemeClr>
                    </a:solidFill>
                  </a:tcPr>
                </a:tc>
                <a:tc>
                  <a:txBody>
                    <a:bodyPr/>
                    <a:lstStyle/>
                    <a:p>
                      <a:pPr algn="ctr"/>
                      <a:r>
                        <a:rPr lang="en-US" dirty="0" smtClean="0"/>
                        <a:t>Participation </a:t>
                      </a:r>
                      <a:r>
                        <a:rPr lang="en-US" dirty="0" smtClean="0"/>
                        <a:t>Rate</a:t>
                      </a:r>
                      <a:endParaRPr lang="en-CA" dirty="0"/>
                    </a:p>
                  </a:txBody>
                  <a:tcPr>
                    <a:solidFill>
                      <a:schemeClr val="accent2">
                        <a:lumMod val="75000"/>
                      </a:schemeClr>
                    </a:solidFill>
                  </a:tcPr>
                </a:tc>
              </a:tr>
              <a:tr h="370840">
                <a:tc>
                  <a:txBody>
                    <a:bodyPr/>
                    <a:lstStyle/>
                    <a:p>
                      <a:r>
                        <a:rPr lang="en-US" sz="1800" b="0" kern="1200" dirty="0" smtClean="0">
                          <a:solidFill>
                            <a:schemeClr val="dk1"/>
                          </a:solidFill>
                          <a:latin typeface="+mn-lt"/>
                          <a:ea typeface="+mn-ea"/>
                          <a:cs typeface="+mn-cs"/>
                        </a:rPr>
                        <a:t>Leaders </a:t>
                      </a:r>
                      <a:endParaRPr lang="en-CA" b="0" dirty="0"/>
                    </a:p>
                  </a:txBody>
                  <a:tcPr/>
                </a:tc>
                <a:tc>
                  <a:txBody>
                    <a:bodyPr/>
                    <a:lstStyle/>
                    <a:p>
                      <a:pPr algn="ctr"/>
                      <a:r>
                        <a:rPr lang="en-US" dirty="0" smtClean="0"/>
                        <a:t>8</a:t>
                      </a:r>
                      <a:endParaRPr lang="en-CA" dirty="0"/>
                    </a:p>
                  </a:txBody>
                  <a:tcPr/>
                </a:tc>
                <a:tc>
                  <a:txBody>
                    <a:bodyPr/>
                    <a:lstStyle/>
                    <a:p>
                      <a:pPr algn="ctr"/>
                      <a:r>
                        <a:rPr lang="en-US" dirty="0" smtClean="0"/>
                        <a:t>38%</a:t>
                      </a:r>
                      <a:endParaRPr lang="en-CA" dirty="0"/>
                    </a:p>
                  </a:txBody>
                  <a:tcPr/>
                </a:tc>
              </a:tr>
              <a:tr h="370840">
                <a:tc>
                  <a:txBody>
                    <a:bodyPr/>
                    <a:lstStyle/>
                    <a:p>
                      <a:r>
                        <a:rPr lang="en-US" sz="1800" b="0" kern="1200" dirty="0" smtClean="0">
                          <a:solidFill>
                            <a:schemeClr val="dk1"/>
                          </a:solidFill>
                          <a:latin typeface="+mn-lt"/>
                          <a:ea typeface="+mn-ea"/>
                          <a:cs typeface="+mn-cs"/>
                        </a:rPr>
                        <a:t>Workplace People </a:t>
                      </a:r>
                      <a:endParaRPr lang="en-CA" b="0" dirty="0"/>
                    </a:p>
                  </a:txBody>
                  <a:tcPr/>
                </a:tc>
                <a:tc>
                  <a:txBody>
                    <a:bodyPr/>
                    <a:lstStyle/>
                    <a:p>
                      <a:pPr algn="ctr"/>
                      <a:r>
                        <a:rPr lang="en-US" dirty="0" smtClean="0"/>
                        <a:t>10</a:t>
                      </a:r>
                      <a:endParaRPr lang="en-CA" dirty="0"/>
                    </a:p>
                  </a:txBody>
                  <a:tcPr/>
                </a:tc>
                <a:tc>
                  <a:txBody>
                    <a:bodyPr/>
                    <a:lstStyle/>
                    <a:p>
                      <a:pPr algn="ctr"/>
                      <a:r>
                        <a:rPr lang="en-US" dirty="0" smtClean="0"/>
                        <a:t>38%</a:t>
                      </a:r>
                      <a:endParaRPr lang="en-CA" dirty="0"/>
                    </a:p>
                  </a:txBody>
                  <a:tcPr/>
                </a:tc>
              </a:tr>
              <a:tr h="370840">
                <a:tc>
                  <a:txBody>
                    <a:bodyPr/>
                    <a:lstStyle/>
                    <a:p>
                      <a:r>
                        <a:rPr lang="en-US" sz="1800" b="0" kern="1200" dirty="0" smtClean="0">
                          <a:solidFill>
                            <a:schemeClr val="dk1"/>
                          </a:solidFill>
                          <a:latin typeface="+mn-lt"/>
                          <a:ea typeface="+mn-ea"/>
                          <a:cs typeface="+mn-cs"/>
                        </a:rPr>
                        <a:t>Job and Workplace Environment </a:t>
                      </a:r>
                      <a:endParaRPr lang="en-CA" b="0" dirty="0"/>
                    </a:p>
                  </a:txBody>
                  <a:tcPr/>
                </a:tc>
                <a:tc>
                  <a:txBody>
                    <a:bodyPr/>
                    <a:lstStyle/>
                    <a:p>
                      <a:pPr algn="ctr"/>
                      <a:r>
                        <a:rPr lang="en-US" dirty="0" smtClean="0"/>
                        <a:t>6</a:t>
                      </a:r>
                      <a:endParaRPr lang="en-CA" dirty="0"/>
                    </a:p>
                  </a:txBody>
                  <a:tcPr/>
                </a:tc>
                <a:tc>
                  <a:txBody>
                    <a:bodyPr/>
                    <a:lstStyle/>
                    <a:p>
                      <a:pPr algn="ctr"/>
                      <a:r>
                        <a:rPr lang="en-US" dirty="0" smtClean="0"/>
                        <a:t>31%</a:t>
                      </a:r>
                      <a:endParaRPr lang="en-CA" dirty="0"/>
                    </a:p>
                  </a:txBody>
                  <a:tcPr/>
                </a:tc>
              </a:tr>
              <a:tr h="370840">
                <a:tc>
                  <a:txBody>
                    <a:bodyPr/>
                    <a:lstStyle/>
                    <a:p>
                      <a:r>
                        <a:rPr lang="en-US" sz="1800" b="0" kern="1200" dirty="0" smtClean="0">
                          <a:solidFill>
                            <a:schemeClr val="dk1"/>
                          </a:solidFill>
                          <a:latin typeface="+mn-lt"/>
                          <a:ea typeface="+mn-ea"/>
                          <a:cs typeface="+mn-cs"/>
                        </a:rPr>
                        <a:t>Communication</a:t>
                      </a:r>
                      <a:endParaRPr lang="en-CA" b="0" dirty="0"/>
                    </a:p>
                  </a:txBody>
                  <a:tcPr/>
                </a:tc>
                <a:tc>
                  <a:txBody>
                    <a:bodyPr/>
                    <a:lstStyle/>
                    <a:p>
                      <a:pPr algn="ctr"/>
                      <a:r>
                        <a:rPr lang="en-US" dirty="0" smtClean="0"/>
                        <a:t>5</a:t>
                      </a:r>
                      <a:endParaRPr lang="en-CA" dirty="0"/>
                    </a:p>
                  </a:txBody>
                  <a:tcPr/>
                </a:tc>
                <a:tc>
                  <a:txBody>
                    <a:bodyPr/>
                    <a:lstStyle/>
                    <a:p>
                      <a:pPr algn="ctr"/>
                      <a:r>
                        <a:rPr lang="en-US" dirty="0" smtClean="0"/>
                        <a:t>19%</a:t>
                      </a:r>
                      <a:endParaRPr lang="en-CA"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364256215"/>
              </p:ext>
            </p:extLst>
          </p:nvPr>
        </p:nvGraphicFramePr>
        <p:xfrm>
          <a:off x="30975" y="172328"/>
          <a:ext cx="9067800" cy="6084272"/>
        </p:xfrm>
        <a:graphic>
          <a:graphicData uri="http://schemas.openxmlformats.org/drawingml/2006/table">
            <a:tbl>
              <a:tblPr/>
              <a:tblGrid>
                <a:gridCol w="347472"/>
                <a:gridCol w="3183648"/>
                <a:gridCol w="1008392"/>
                <a:gridCol w="917217"/>
                <a:gridCol w="920997"/>
                <a:gridCol w="924662"/>
                <a:gridCol w="902345"/>
                <a:gridCol w="863067"/>
              </a:tblGrid>
              <a:tr h="244064">
                <a:tc>
                  <a:txBody>
                    <a:bodyPr/>
                    <a:lstStyle/>
                    <a:p>
                      <a:pPr algn="l" fontAlgn="b"/>
                      <a:r>
                        <a:rPr lang="en-CA" sz="1350" b="0" i="0" u="none" strike="noStrike" baseline="0" dirty="0">
                          <a:solidFill>
                            <a:srgbClr val="000000"/>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CA" sz="1350" b="0" i="0" u="none" strike="noStrike" baseline="0" dirty="0">
                          <a:solidFill>
                            <a:srgbClr val="000000"/>
                          </a:solidFill>
                          <a:latin typeface="Calibri"/>
                        </a:rPr>
                        <a:t> </a:t>
                      </a:r>
                    </a:p>
                  </a:txBody>
                  <a:tcPr marL="1695" marR="1695" marT="16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CA" sz="1350" b="1" i="0" u="none" strike="noStrike" baseline="0" dirty="0">
                          <a:solidFill>
                            <a:srgbClr val="000000"/>
                          </a:solidFill>
                          <a:latin typeface="Calibri"/>
                        </a:rPr>
                        <a:t>Helpful</a:t>
                      </a:r>
                    </a:p>
                  </a:txBody>
                  <a:tcPr marL="1695" marR="1695" marT="16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CA"/>
                    </a:p>
                  </a:txBody>
                  <a:tcPr/>
                </a:tc>
                <a:tc gridSpan="2">
                  <a:txBody>
                    <a:bodyPr/>
                    <a:lstStyle/>
                    <a:p>
                      <a:pPr algn="ctr" fontAlgn="b"/>
                      <a:r>
                        <a:rPr lang="en-CA" sz="1350" b="1" i="0" u="none" strike="noStrike" baseline="0" dirty="0">
                          <a:solidFill>
                            <a:srgbClr val="000000"/>
                          </a:solidFill>
                          <a:latin typeface="Calibri"/>
                        </a:rPr>
                        <a:t>Hindering</a:t>
                      </a:r>
                    </a:p>
                  </a:txBody>
                  <a:tcPr marL="1695" marR="1695" marT="16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CA"/>
                    </a:p>
                  </a:txBody>
                  <a:tcPr/>
                </a:tc>
                <a:tc gridSpan="2">
                  <a:txBody>
                    <a:bodyPr/>
                    <a:lstStyle/>
                    <a:p>
                      <a:pPr algn="ctr" fontAlgn="b"/>
                      <a:r>
                        <a:rPr lang="en-CA" sz="1350" b="1" i="0" u="none" strike="noStrike" baseline="0" dirty="0">
                          <a:solidFill>
                            <a:srgbClr val="000000"/>
                          </a:solidFill>
                          <a:latin typeface="Calibri"/>
                        </a:rPr>
                        <a:t>Wish List</a:t>
                      </a:r>
                    </a:p>
                  </a:txBody>
                  <a:tcPr marL="1695" marR="1695" marT="16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CA"/>
                    </a:p>
                  </a:txBody>
                  <a:tcPr/>
                </a:tc>
              </a:tr>
              <a:tr h="473094">
                <a:tc>
                  <a:txBody>
                    <a:bodyPr/>
                    <a:lstStyle/>
                    <a:p>
                      <a:pPr algn="l" fontAlgn="b"/>
                      <a:r>
                        <a:rPr lang="en-CA" sz="1350" b="0" i="0" u="none" strike="noStrike" baseline="0" dirty="0">
                          <a:solidFill>
                            <a:schemeClr val="bg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CA" sz="1350" b="0" i="0" u="none" strike="noStrike" baseline="0" dirty="0">
                          <a:solidFill>
                            <a:schemeClr val="bg1"/>
                          </a:solidFill>
                          <a:latin typeface="Calibri"/>
                        </a:rPr>
                        <a:t> </a:t>
                      </a:r>
                    </a:p>
                  </a:txBody>
                  <a:tcPr marL="1695" marR="1695" marT="169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CA" sz="1350" b="0" i="0" u="none" strike="noStrike" baseline="0" dirty="0" smtClean="0">
                          <a:solidFill>
                            <a:schemeClr val="bg1"/>
                          </a:solidFill>
                          <a:latin typeface="Calibri"/>
                        </a:rPr>
                        <a:t>Incidents/</a:t>
                      </a:r>
                    </a:p>
                    <a:p>
                      <a:pPr algn="ctr" fontAlgn="b"/>
                      <a:r>
                        <a:rPr lang="en-CA" sz="1350" b="0" i="0" u="none" strike="noStrike" baseline="0" dirty="0" smtClean="0">
                          <a:solidFill>
                            <a:schemeClr val="bg1"/>
                          </a:solidFill>
                          <a:latin typeface="Calibri"/>
                        </a:rPr>
                        <a:t>Participants</a:t>
                      </a:r>
                      <a:endParaRPr lang="en-CA" sz="1350" b="0" i="0" u="none" strike="noStrike" baseline="0" dirty="0">
                        <a:solidFill>
                          <a:schemeClr val="bg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CA" sz="1350" b="0" i="0" u="none" strike="noStrike" baseline="0" dirty="0" smtClean="0">
                          <a:solidFill>
                            <a:schemeClr val="bg1"/>
                          </a:solidFill>
                          <a:latin typeface="Calibri"/>
                        </a:rPr>
                        <a:t>Percent of Participants</a:t>
                      </a:r>
                      <a:endParaRPr lang="en-CA" sz="1350" b="0" i="0" u="none" strike="noStrike" baseline="0" dirty="0">
                        <a:solidFill>
                          <a:schemeClr val="bg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CA" sz="1350" b="0" i="0" u="none" strike="noStrike" baseline="0" dirty="0" smtClean="0">
                          <a:solidFill>
                            <a:schemeClr val="bg1"/>
                          </a:solidFill>
                          <a:latin typeface="Calibri"/>
                        </a:rPr>
                        <a:t>Incidents/ Participants</a:t>
                      </a:r>
                      <a:endParaRPr lang="en-CA" sz="1350" b="0" i="0" u="none" strike="noStrike" baseline="0" dirty="0">
                        <a:solidFill>
                          <a:schemeClr val="bg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CA" sz="1350" b="0" i="0" u="none" strike="noStrike" baseline="0" dirty="0" smtClean="0">
                          <a:solidFill>
                            <a:schemeClr val="bg1"/>
                          </a:solidFill>
                          <a:latin typeface="Calibri"/>
                        </a:rPr>
                        <a:t>Percent of Participants</a:t>
                      </a:r>
                      <a:endParaRPr lang="en-CA" sz="1350" b="0" i="0" u="none" strike="noStrike" baseline="0" dirty="0">
                        <a:solidFill>
                          <a:schemeClr val="bg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CA" sz="1350" b="0" i="0" u="none" strike="noStrike" baseline="0" dirty="0" smtClean="0">
                          <a:solidFill>
                            <a:schemeClr val="bg1"/>
                          </a:solidFill>
                          <a:latin typeface="Calibri"/>
                        </a:rPr>
                        <a:t>Items/</a:t>
                      </a:r>
                    </a:p>
                    <a:p>
                      <a:pPr algn="ctr" fontAlgn="b"/>
                      <a:r>
                        <a:rPr lang="en-CA" sz="1350" b="0" i="0" u="none" strike="noStrike" baseline="0" dirty="0" smtClean="0">
                          <a:solidFill>
                            <a:schemeClr val="bg1"/>
                          </a:solidFill>
                          <a:latin typeface="Calibri"/>
                        </a:rPr>
                        <a:t>Participants</a:t>
                      </a:r>
                      <a:endParaRPr lang="en-CA" sz="1350" b="0" i="0" u="none" strike="noStrike" baseline="0" dirty="0">
                        <a:solidFill>
                          <a:schemeClr val="bg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CA" sz="1350" b="0" i="0" u="none" strike="noStrike" baseline="0" dirty="0" smtClean="0">
                          <a:solidFill>
                            <a:schemeClr val="bg1"/>
                          </a:solidFill>
                          <a:latin typeface="Calibri"/>
                        </a:rPr>
                        <a:t>Percent of Participants</a:t>
                      </a:r>
                      <a:endParaRPr lang="en-CA" sz="1350" b="0" i="0" u="none" strike="noStrike" baseline="0" dirty="0">
                        <a:solidFill>
                          <a:schemeClr val="bg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244064">
                <a:tc gridSpan="2">
                  <a:txBody>
                    <a:bodyPr/>
                    <a:lstStyle/>
                    <a:p>
                      <a:pPr algn="l" fontAlgn="b"/>
                      <a:endParaRPr lang="en-CA" sz="1350" b="1"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CA"/>
                    </a:p>
                  </a:txBody>
                  <a:tcPr/>
                </a:tc>
                <a:tc>
                  <a:txBody>
                    <a:bodyPr/>
                    <a:lstStyle/>
                    <a:p>
                      <a:pPr algn="l" fontAlgn="b"/>
                      <a:r>
                        <a:rPr lang="en-CA" sz="1350" b="0" i="0" u="none" strike="noStrike" baseline="0" dirty="0">
                          <a:solidFill>
                            <a:schemeClr val="tx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CA" sz="1350" b="0" i="0" u="none" strike="noStrike" baseline="0" dirty="0">
                          <a:solidFill>
                            <a:schemeClr val="tx1"/>
                          </a:solidFill>
                          <a:latin typeface="Calibri"/>
                        </a:rPr>
                        <a:t> </a:t>
                      </a:r>
                    </a:p>
                  </a:txBody>
                  <a:tcPr marL="1695" marR="1695" marT="16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CA" sz="1350" b="0" i="0" u="none" strike="noStrike" baseline="0" dirty="0">
                          <a:solidFill>
                            <a:schemeClr val="tx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CA" sz="1350" b="0" i="0" u="none" strike="noStrike" baseline="0" dirty="0">
                          <a:solidFill>
                            <a:schemeClr val="tx1"/>
                          </a:solidFill>
                          <a:latin typeface="Calibri"/>
                        </a:rPr>
                        <a:t> </a:t>
                      </a:r>
                    </a:p>
                  </a:txBody>
                  <a:tcPr marL="1695" marR="1695" marT="16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CA" sz="1350" b="0" i="0" u="none" strike="noStrike" baseline="0" dirty="0">
                          <a:solidFill>
                            <a:schemeClr val="tx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CA" sz="1350" b="0" i="0" u="none" strike="noStrike" baseline="0" dirty="0">
                          <a:solidFill>
                            <a:schemeClr val="tx1"/>
                          </a:solidFill>
                          <a:latin typeface="Calibri"/>
                        </a:rPr>
                        <a:t> </a:t>
                      </a:r>
                    </a:p>
                  </a:txBody>
                  <a:tcPr marL="1695" marR="1695" marT="16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4406">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Personal Attitudes/Traits/Emotional </a:t>
                      </a:r>
                      <a:r>
                        <a:rPr lang="en-US" sz="1350" b="1" i="0" u="none" strike="noStrike" baseline="0" dirty="0" smtClean="0">
                          <a:solidFill>
                            <a:schemeClr val="tx1"/>
                          </a:solidFill>
                          <a:latin typeface="Calibri"/>
                        </a:rPr>
                        <a:t>set</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190/62</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53%</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33//23</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20%</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3/2</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2%</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54406">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Support From Friends and </a:t>
                      </a:r>
                      <a:r>
                        <a:rPr lang="en-US" sz="1350" b="1" i="0" u="none" strike="noStrike" baseline="0" dirty="0" smtClean="0">
                          <a:solidFill>
                            <a:schemeClr val="tx1"/>
                          </a:solidFill>
                          <a:latin typeface="Calibri"/>
                        </a:rPr>
                        <a:t>Family</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82/52</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45%</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16/7</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6%</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12/9</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8%</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54406">
                <a:tc>
                  <a:txBody>
                    <a:bodyPr/>
                    <a:lstStyle/>
                    <a:p>
                      <a:pPr algn="l" fontAlgn="b"/>
                      <a:r>
                        <a:rPr lang="en-CA" sz="1350" b="0" i="0" u="none" strike="noStrike" baseline="0" dirty="0" smtClean="0">
                          <a:solidFill>
                            <a:schemeClr val="tx1"/>
                          </a:solidFill>
                          <a:latin typeface="Calibri"/>
                        </a:rPr>
                        <a:t> </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smtClean="0">
                          <a:solidFill>
                            <a:schemeClr val="tx1"/>
                          </a:solidFill>
                          <a:latin typeface="Calibri"/>
                        </a:rPr>
                        <a:t>Internal Framework and Boundaries</a:t>
                      </a:r>
                      <a:r>
                        <a:rPr lang="en-US" sz="1350" b="0" i="0" u="none" strike="noStrike" baseline="0" dirty="0" smtClean="0">
                          <a:solidFill>
                            <a:schemeClr val="tx1"/>
                          </a:solidFill>
                          <a:latin typeface="Calibri"/>
                        </a:rPr>
                        <a:t> </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106/50</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43%</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12/9</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8%</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3/3</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3%</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67830">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Support From Colleagues and </a:t>
                      </a:r>
                      <a:r>
                        <a:rPr lang="en-US" sz="1350" b="1" i="0" u="none" strike="noStrike" baseline="0" dirty="0" smtClean="0">
                          <a:solidFill>
                            <a:schemeClr val="tx1"/>
                          </a:solidFill>
                          <a:latin typeface="Calibri"/>
                        </a:rPr>
                        <a:t>Management</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67/47</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41%</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31/19</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16%</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16/12</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10%</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67830">
                <a:tc>
                  <a:txBody>
                    <a:bodyPr/>
                    <a:lstStyle/>
                    <a:p>
                      <a:pPr algn="l" fontAlgn="b"/>
                      <a:r>
                        <a:rPr lang="en-CA" sz="1350" b="0" i="0" u="none" strike="noStrike" baseline="0" dirty="0">
                          <a:solidFill>
                            <a:schemeClr val="tx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Taking </a:t>
                      </a:r>
                      <a:r>
                        <a:rPr lang="en-US" sz="1350" b="1" i="0" u="none" strike="noStrike" baseline="0" dirty="0" smtClean="0">
                          <a:solidFill>
                            <a:schemeClr val="tx1"/>
                          </a:solidFill>
                          <a:latin typeface="Calibri"/>
                        </a:rPr>
                        <a:t>Action</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77/40</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34%</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3/3</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3%</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7/5</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4%</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67830">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smtClean="0">
                          <a:solidFill>
                            <a:schemeClr val="tx1"/>
                          </a:solidFill>
                          <a:latin typeface="Calibri"/>
                        </a:rPr>
                        <a:t>Self-care</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78/34</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29%</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27/22</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19%</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21/14</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12%</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67830">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Education and </a:t>
                      </a:r>
                      <a:r>
                        <a:rPr lang="en-US" sz="1350" b="1" i="0" u="none" strike="noStrike" baseline="0" dirty="0" smtClean="0">
                          <a:solidFill>
                            <a:schemeClr val="tx1"/>
                          </a:solidFill>
                          <a:latin typeface="Calibri"/>
                        </a:rPr>
                        <a:t>Training</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39/28</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24%</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23/18</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16%</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22/17</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15%</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67830">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Professional Support and Public </a:t>
                      </a:r>
                      <a:r>
                        <a:rPr lang="en-US" sz="1350" b="1" i="0" u="none" strike="noStrike" baseline="0" dirty="0" smtClean="0">
                          <a:solidFill>
                            <a:schemeClr val="tx1"/>
                          </a:solidFill>
                          <a:latin typeface="Calibri"/>
                        </a:rPr>
                        <a:t>Services</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31/22</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19%</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3/3</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3%</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15/13</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11%</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44064">
                <a:tc gridSpan="2">
                  <a:txBody>
                    <a:bodyPr/>
                    <a:lstStyle/>
                    <a:p>
                      <a:pPr algn="l" fontAlgn="b"/>
                      <a:endParaRPr lang="en-CA" sz="1350" b="1"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CA"/>
                    </a:p>
                  </a:txBody>
                  <a:tcPr/>
                </a:tc>
                <a:tc>
                  <a:txBody>
                    <a:bodyPr/>
                    <a:lstStyle/>
                    <a:p>
                      <a:pPr algn="ctr" fontAlgn="b"/>
                      <a:r>
                        <a:rPr lang="en-CA" sz="1350" b="0" i="0" u="none" strike="noStrike" baseline="0" dirty="0">
                          <a:solidFill>
                            <a:schemeClr val="tx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a:solidFill>
                            <a:schemeClr val="tx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a:solidFill>
                            <a:schemeClr val="tx1"/>
                          </a:solidFill>
                          <a:latin typeface="Calibri"/>
                        </a:rPr>
                        <a:t> </a:t>
                      </a: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a:solidFill>
                            <a:schemeClr val="tx1"/>
                          </a:solidFill>
                          <a:latin typeface="Calibri"/>
                        </a:rPr>
                        <a:t> </a:t>
                      </a: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93698">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Job Design and Employment </a:t>
                      </a:r>
                      <a:r>
                        <a:rPr lang="en-US" sz="1350" b="1" i="0" u="none" strike="noStrike" baseline="0" dirty="0" smtClean="0">
                          <a:solidFill>
                            <a:schemeClr val="tx1"/>
                          </a:solidFill>
                          <a:latin typeface="Calibri"/>
                        </a:rPr>
                        <a:t>Opportunity</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84/26</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22%</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92/37</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32%</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53/30</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26%</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93698">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Experience and Skill/Role </a:t>
                      </a:r>
                      <a:r>
                        <a:rPr lang="en-US" sz="1350" b="1" i="0" u="none" strike="noStrike" baseline="0" dirty="0" smtClean="0">
                          <a:solidFill>
                            <a:schemeClr val="tx1"/>
                          </a:solidFill>
                          <a:latin typeface="Calibri"/>
                        </a:rPr>
                        <a:t>Competence</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54/28</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24%</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51/35</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30%</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9/6</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5%</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93698">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Systems/Policies/Management </a:t>
                      </a:r>
                      <a:r>
                        <a:rPr lang="en-US" sz="1350" b="1" i="0" u="none" strike="noStrike" baseline="0" dirty="0" smtClean="0">
                          <a:solidFill>
                            <a:schemeClr val="tx1"/>
                          </a:solidFill>
                          <a:latin typeface="Calibri"/>
                        </a:rPr>
                        <a:t>Decisions</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18/16</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14%</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96/35</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30%</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38/23</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20%</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93698">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smtClean="0">
                          <a:solidFill>
                            <a:schemeClr val="tx1"/>
                          </a:solidFill>
                          <a:latin typeface="Calibri"/>
                        </a:rPr>
                        <a:t>Management</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35/28</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18%</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84/26</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22%</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29/22</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19%</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93698">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smtClean="0">
                          <a:solidFill>
                            <a:schemeClr val="tx1"/>
                          </a:solidFill>
                          <a:latin typeface="Calibri"/>
                        </a:rPr>
                        <a:t>Work Culture </a:t>
                      </a:r>
                      <a:r>
                        <a:rPr lang="en-US" sz="1350" b="1" i="0" u="none" strike="noStrike" baseline="0" dirty="0">
                          <a:solidFill>
                            <a:schemeClr val="tx1"/>
                          </a:solidFill>
                          <a:latin typeface="Calibri"/>
                        </a:rPr>
                        <a:t>and </a:t>
                      </a:r>
                      <a:r>
                        <a:rPr lang="en-US" sz="1350" b="1" i="0" u="none" strike="noStrike" baseline="0" dirty="0" smtClean="0">
                          <a:solidFill>
                            <a:schemeClr val="tx1"/>
                          </a:solidFill>
                          <a:latin typeface="Calibri"/>
                        </a:rPr>
                        <a:t>Environment</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28/21</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18%</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54/25</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22%</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12/11</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9%</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93698">
                <a:tc>
                  <a:txBody>
                    <a:bodyPr/>
                    <a:lstStyle/>
                    <a:p>
                      <a:pPr algn="l" fontAlgn="b"/>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Personal Life </a:t>
                      </a:r>
                      <a:r>
                        <a:rPr lang="en-US" sz="1350" b="1" i="0" u="none" strike="noStrike" baseline="0" dirty="0" smtClean="0">
                          <a:solidFill>
                            <a:schemeClr val="tx1"/>
                          </a:solidFill>
                          <a:latin typeface="Calibri"/>
                        </a:rPr>
                        <a:t>Changes/Issues</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12/11</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9%</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41/26</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22%</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23/17</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15%</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93698">
                <a:tc>
                  <a:txBody>
                    <a:bodyPr/>
                    <a:lstStyle/>
                    <a:p>
                      <a:pPr algn="l" fontAlgn="b"/>
                      <a:r>
                        <a:rPr lang="en-CA" sz="1350" b="0" i="0" u="none" strike="noStrike" baseline="0" dirty="0">
                          <a:solidFill>
                            <a:schemeClr val="tx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350" b="1" i="0" u="none" strike="noStrike" baseline="0" dirty="0">
                          <a:solidFill>
                            <a:schemeClr val="tx1"/>
                          </a:solidFill>
                          <a:latin typeface="Calibri"/>
                        </a:rPr>
                        <a:t>Support From </a:t>
                      </a:r>
                      <a:r>
                        <a:rPr lang="en-US" sz="1350" b="1" i="0" u="none" strike="noStrike" baseline="0" dirty="0" smtClean="0">
                          <a:solidFill>
                            <a:schemeClr val="tx1"/>
                          </a:solidFill>
                          <a:latin typeface="Calibri"/>
                        </a:rPr>
                        <a:t>Others</a:t>
                      </a:r>
                      <a:endParaRPr lang="en-US"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21/14</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12%</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18/15</a:t>
                      </a:r>
                      <a:endParaRPr lang="en-CA" sz="1350" b="1" i="0" u="none" strike="noStrike" baseline="0" dirty="0">
                        <a:solidFill>
                          <a:schemeClr val="accent1">
                            <a:lumMod val="75000"/>
                          </a:schemeClr>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1" i="0" u="none" strike="noStrike" baseline="0" dirty="0" smtClean="0">
                          <a:solidFill>
                            <a:schemeClr val="accent1">
                              <a:lumMod val="75000"/>
                            </a:schemeClr>
                          </a:solidFill>
                          <a:latin typeface="Calibri"/>
                        </a:rPr>
                        <a:t>13%</a:t>
                      </a:r>
                      <a:endParaRPr lang="en-CA" sz="1350" b="1" i="0" u="none" strike="noStrike" baseline="0" dirty="0">
                        <a:solidFill>
                          <a:schemeClr val="accent1">
                            <a:lumMod val="75000"/>
                          </a:schemeClr>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350" b="0" i="0" u="none" strike="noStrike" baseline="0" dirty="0" smtClean="0">
                          <a:solidFill>
                            <a:schemeClr val="tx1"/>
                          </a:solidFill>
                          <a:latin typeface="Calibri"/>
                        </a:rPr>
                        <a:t>12/9</a:t>
                      </a:r>
                      <a:endParaRPr lang="en-CA" sz="1350" b="0" i="0" u="none" strike="noStrike" baseline="0" dirty="0">
                        <a:solidFill>
                          <a:schemeClr val="tx1"/>
                        </a:solidFill>
                        <a:latin typeface="Calibri"/>
                      </a:endParaRPr>
                    </a:p>
                  </a:txBody>
                  <a:tcPr marL="1695" marR="1695" marT="16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CA" sz="1350" b="0" i="0" u="none" strike="noStrike" baseline="0" dirty="0" smtClean="0">
                          <a:solidFill>
                            <a:schemeClr val="tx1"/>
                          </a:solidFill>
                          <a:latin typeface="Calibri"/>
                        </a:rPr>
                        <a:t>8%</a:t>
                      </a:r>
                      <a:endParaRPr lang="en-CA" sz="1350" b="0" i="0" u="none" strike="noStrike" baseline="0" dirty="0">
                        <a:solidFill>
                          <a:schemeClr val="tx1"/>
                        </a:solidFill>
                        <a:latin typeface="Calibri"/>
                      </a:endParaRPr>
                    </a:p>
                  </a:txBody>
                  <a:tcPr marL="1695" marR="1695" marT="1695" marB="0" anchor="b">
                    <a:lnL>
                      <a:noFill/>
                    </a:lnL>
                    <a:lnR w="12700" cap="flat" cmpd="sng" algn="ctr">
                      <a:solidFill>
                        <a:srgbClr val="000000"/>
                      </a:solidFill>
                      <a:prstDash val="solid"/>
                      <a:round/>
                      <a:headEnd type="none" w="med" len="med"/>
                      <a:tailEnd type="none" w="med" len="med"/>
                    </a:lnR>
                    <a:lnT>
                      <a:noFill/>
                    </a:lnT>
                    <a:lnB>
                      <a:noFill/>
                    </a:lnB>
                  </a:tcPr>
                </a:tc>
              </a:tr>
              <a:tr h="289638">
                <a:tc>
                  <a:txBody>
                    <a:bodyPr/>
                    <a:lstStyle/>
                    <a:p>
                      <a:pPr algn="l" fontAlgn="b"/>
                      <a:r>
                        <a:rPr lang="en-CA" sz="1350" b="0" i="0" u="none" strike="noStrike" baseline="0" dirty="0">
                          <a:solidFill>
                            <a:schemeClr val="tx1"/>
                          </a:solidFill>
                          <a:latin typeface="Calibri"/>
                        </a:rPr>
                        <a:t> </a:t>
                      </a:r>
                    </a:p>
                  </a:txBody>
                  <a:tcPr marL="1695" marR="1695" marT="169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en-US" dirty="0"/>
                    </a:p>
                  </a:txBody>
                  <a:tcPr marL="1695" marR="1695" marT="169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n-US" dirty="0"/>
                    </a:p>
                  </a:txBody>
                  <a:tcPr marL="1695" marR="1695" marT="169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en-US" dirty="0"/>
                    </a:p>
                  </a:txBody>
                  <a:tcPr marL="1695" marR="1695" marT="169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n-US" dirty="0"/>
                    </a:p>
                  </a:txBody>
                  <a:tcPr marL="1695" marR="1695" marT="169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en-US" dirty="0"/>
                    </a:p>
                  </a:txBody>
                  <a:tcPr marL="1695" marR="1695" marT="169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n-US" dirty="0"/>
                    </a:p>
                  </a:txBody>
                  <a:tcPr marL="1695" marR="1695" marT="169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en-US" dirty="0"/>
                    </a:p>
                  </a:txBody>
                  <a:tcPr marL="1695" marR="1695" marT="169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31094">
                <a:tc gridSpan="2">
                  <a:txBody>
                    <a:bodyPr/>
                    <a:lstStyle/>
                    <a:p>
                      <a:pPr algn="l" fontAlgn="b"/>
                      <a:r>
                        <a:rPr lang="en-US" sz="1350" b="1" i="0" u="none" strike="noStrike" baseline="0" dirty="0" smtClean="0">
                          <a:solidFill>
                            <a:schemeClr val="tx1"/>
                          </a:solidFill>
                          <a:latin typeface="Calibri"/>
                        </a:rPr>
                        <a:t>Total </a:t>
                      </a:r>
                      <a:r>
                        <a:rPr lang="en-US" sz="1350" b="1" i="0" u="none" strike="noStrike" baseline="0" dirty="0">
                          <a:solidFill>
                            <a:schemeClr val="tx1"/>
                          </a:solidFill>
                          <a:latin typeface="Calibri"/>
                        </a:rPr>
                        <a:t>Number of Incidents and </a:t>
                      </a:r>
                      <a:r>
                        <a:rPr lang="en-US" sz="1350" b="1" i="0" u="none" strike="noStrike" baseline="0" dirty="0" smtClean="0">
                          <a:solidFill>
                            <a:schemeClr val="tx1"/>
                          </a:solidFill>
                          <a:latin typeface="Calibri"/>
                        </a:rPr>
                        <a:t>Items/Participants</a:t>
                      </a:r>
                      <a:endParaRPr lang="en-US" sz="1350" b="1" i="0" u="none" strike="noStrike" baseline="0" dirty="0">
                        <a:solidFill>
                          <a:schemeClr val="tx1"/>
                        </a:solidFill>
                        <a:latin typeface="Calibri"/>
                      </a:endParaRPr>
                    </a:p>
                  </a:txBody>
                  <a:tcPr marL="1695" marR="1695" marT="169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CA"/>
                    </a:p>
                  </a:txBody>
                  <a:tcPr/>
                </a:tc>
                <a:tc>
                  <a:txBody>
                    <a:bodyPr/>
                    <a:lstStyle/>
                    <a:p>
                      <a:pPr algn="l" fontAlgn="b"/>
                      <a:endParaRPr lang="en-CA" sz="1350" b="0" i="0" u="none" strike="noStrike" baseline="0" dirty="0">
                        <a:solidFill>
                          <a:schemeClr val="tx1"/>
                        </a:solidFill>
                        <a:latin typeface="Calibri"/>
                      </a:endParaRPr>
                    </a:p>
                  </a:txBody>
                  <a:tcPr marL="1695" marR="1695" marT="16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CA" sz="1350" b="0" i="0" u="none" strike="noStrike" baseline="0" dirty="0">
                        <a:solidFill>
                          <a:schemeClr val="tx1"/>
                        </a:solidFill>
                        <a:latin typeface="Calibri"/>
                      </a:endParaRPr>
                    </a:p>
                  </a:txBody>
                  <a:tcPr marL="1695" marR="1695" marT="16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CA" sz="1350" b="0" i="0" u="none" strike="noStrike" baseline="0" dirty="0">
                        <a:solidFill>
                          <a:schemeClr val="tx1"/>
                        </a:solidFill>
                        <a:latin typeface="Calibri"/>
                      </a:endParaRPr>
                    </a:p>
                  </a:txBody>
                  <a:tcPr marL="1695" marR="1695" marT="16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CA" sz="1350" b="0" i="0" u="none" strike="noStrike" baseline="0" dirty="0">
                        <a:solidFill>
                          <a:schemeClr val="tx1"/>
                        </a:solidFill>
                        <a:latin typeface="Calibri"/>
                      </a:endParaRPr>
                    </a:p>
                  </a:txBody>
                  <a:tcPr marL="1695" marR="1695" marT="16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CA" sz="1350" b="0" i="0" u="none" strike="noStrike" baseline="0" dirty="0">
                        <a:solidFill>
                          <a:schemeClr val="tx1"/>
                        </a:solidFill>
                        <a:latin typeface="Calibri"/>
                      </a:endParaRPr>
                    </a:p>
                  </a:txBody>
                  <a:tcPr marL="1695" marR="1695" marT="16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CA" sz="1350" b="1" i="0" u="none" strike="noStrike" baseline="0" dirty="0">
                          <a:solidFill>
                            <a:srgbClr val="000000"/>
                          </a:solidFill>
                          <a:latin typeface="Calibri"/>
                        </a:rPr>
                        <a:t>            </a:t>
                      </a:r>
                      <a:r>
                        <a:rPr lang="en-CA" sz="1350" b="1" i="0" u="none" strike="noStrike" baseline="0" dirty="0" smtClean="0">
                          <a:solidFill>
                            <a:srgbClr val="000000"/>
                          </a:solidFill>
                          <a:latin typeface="Calibri"/>
                        </a:rPr>
                        <a:t>1,781/117 </a:t>
                      </a:r>
                      <a:endParaRPr lang="en-CA" sz="1350" b="1" i="0" u="none" strike="noStrike" baseline="0" dirty="0">
                        <a:solidFill>
                          <a:srgbClr val="000000"/>
                        </a:solidFill>
                        <a:latin typeface="Calibri"/>
                      </a:endParaRPr>
                    </a:p>
                  </a:txBody>
                  <a:tcPr marL="1695" marR="1695" marT="169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82644463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a:xfrm>
            <a:off x="457200" y="1600200"/>
            <a:ext cx="8382000" cy="5029200"/>
          </a:xfrm>
        </p:spPr>
        <p:txBody>
          <a:bodyPr>
            <a:normAutofit/>
          </a:bodyPr>
          <a:lstStyle/>
          <a:p>
            <a:pPr lvl="0"/>
            <a:r>
              <a:rPr lang="en-US" b="1" dirty="0" smtClean="0">
                <a:solidFill>
                  <a:srgbClr val="4F5E3C"/>
                </a:solidFill>
              </a:rPr>
              <a:t>Leaders </a:t>
            </a:r>
            <a:r>
              <a:rPr lang="en-US" dirty="0" smtClean="0"/>
              <a:t>– Participants shared that supportive and flexible leaders help them do well with change.</a:t>
            </a:r>
            <a:endParaRPr lang="en-CA" dirty="0" smtClean="0"/>
          </a:p>
          <a:p>
            <a:pPr lvl="2">
              <a:buNone/>
            </a:pPr>
            <a:r>
              <a:rPr lang="en-US" sz="1300" dirty="0" smtClean="0"/>
              <a:t> </a:t>
            </a:r>
            <a:endParaRPr lang="en-CA" sz="1300" dirty="0" smtClean="0"/>
          </a:p>
          <a:p>
            <a:pPr lvl="2">
              <a:buNone/>
            </a:pPr>
            <a:endParaRPr lang="en-US" sz="2400" dirty="0" smtClean="0"/>
          </a:p>
          <a:p>
            <a:pPr lvl="2">
              <a:buNone/>
            </a:pPr>
            <a:r>
              <a:rPr lang="en-US" sz="2400" dirty="0" smtClean="0"/>
              <a:t>“…She knows how to put back positive feedback. She’s supportive as best as she can, I mean this is....she’s probably got a half a dozen or more other people and departments under her as well but in spite of that she is accessible and if she senses that that I am stressed or that I have an issue that needs addressing, she’ll hop on it with both feet and I get her support and encouragement and that’s a big plus…”</a:t>
            </a:r>
            <a:endParaRPr lang="en-CA"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Workplace People</a:t>
            </a:r>
            <a:r>
              <a:rPr lang="en-US" dirty="0" smtClean="0">
                <a:solidFill>
                  <a:srgbClr val="4F5E3C"/>
                </a:solidFill>
              </a:rPr>
              <a:t> </a:t>
            </a:r>
            <a:r>
              <a:rPr lang="en-US" dirty="0" smtClean="0"/>
              <a:t>– Participants discussed the skills of the people in the workplace and their supportive work relationships. </a:t>
            </a:r>
            <a:endParaRPr lang="en-CA" dirty="0" smtClean="0"/>
          </a:p>
          <a:p>
            <a:pPr>
              <a:buNone/>
            </a:pPr>
            <a:endParaRPr lang="en-CA" dirty="0" smtClean="0"/>
          </a:p>
          <a:p>
            <a:pPr lvl="2">
              <a:buNone/>
            </a:pPr>
            <a:endParaRPr lang="en-US" sz="2400" dirty="0" smtClean="0"/>
          </a:p>
          <a:p>
            <a:pPr lvl="2">
              <a:buNone/>
            </a:pPr>
            <a:r>
              <a:rPr lang="en-US" sz="2400" dirty="0" smtClean="0"/>
              <a:t>“We’re all in this together’ is a common effect. We help each other along; when I’m down, they’re up; when they’re down, I’m up. The up person helps the down person.”</a:t>
            </a:r>
            <a:endParaRPr lang="en-CA" sz="2400" dirty="0" smtClean="0"/>
          </a:p>
          <a:p>
            <a:pPr lvl="1"/>
            <a:endParaRPr lang="en-CA"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Job and Workplace Environment</a:t>
            </a:r>
            <a:r>
              <a:rPr lang="en-US" dirty="0" smtClean="0">
                <a:solidFill>
                  <a:srgbClr val="4F5E3C"/>
                </a:solidFill>
              </a:rPr>
              <a:t> </a:t>
            </a:r>
            <a:r>
              <a:rPr lang="en-US" dirty="0" smtClean="0"/>
              <a:t>– Participants discussed their work, its structure, and where their work helped them do well with change.</a:t>
            </a:r>
            <a:endParaRPr lang="en-CA" dirty="0" smtClean="0"/>
          </a:p>
          <a:p>
            <a:pPr>
              <a:buNone/>
            </a:pPr>
            <a:endParaRPr lang="en-CA" dirty="0" smtClean="0"/>
          </a:p>
          <a:p>
            <a:pPr lvl="2">
              <a:buNone/>
            </a:pPr>
            <a:r>
              <a:rPr lang="en-US" sz="2400" dirty="0" smtClean="0"/>
              <a:t> </a:t>
            </a:r>
            <a:endParaRPr lang="en-CA" sz="2400" dirty="0" smtClean="0"/>
          </a:p>
          <a:p>
            <a:pPr lvl="2">
              <a:buNone/>
            </a:pPr>
            <a:r>
              <a:rPr lang="en-US" sz="2400" dirty="0" smtClean="0"/>
              <a:t>“I recognize that I’ve been fortunate to work in the organization at a particular sort of classification level that usually allows more control than if you’re working at a low level…autonomy and control and responsibility that’s one thing, but perception is also part of it as well.”</a:t>
            </a:r>
            <a:endParaRPr lang="en-CA" sz="24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a:xfrm>
            <a:off x="457200" y="1600200"/>
            <a:ext cx="8458200" cy="5029200"/>
          </a:xfrm>
        </p:spPr>
        <p:txBody>
          <a:bodyPr>
            <a:noAutofit/>
          </a:bodyPr>
          <a:lstStyle/>
          <a:p>
            <a:pPr lvl="0"/>
            <a:r>
              <a:rPr lang="en-US" b="1" dirty="0" smtClean="0">
                <a:solidFill>
                  <a:srgbClr val="4F5E3C"/>
                </a:solidFill>
              </a:rPr>
              <a:t>Communication</a:t>
            </a:r>
            <a:r>
              <a:rPr lang="en-US" dirty="0" smtClean="0">
                <a:solidFill>
                  <a:srgbClr val="4F5E3C"/>
                </a:solidFill>
              </a:rPr>
              <a:t> </a:t>
            </a:r>
            <a:r>
              <a:rPr lang="en-US" dirty="0" smtClean="0"/>
              <a:t>– Participants discussed interacting with others and communicating in the workplace was helpful to do well with change, including talking to one another and receiving feedback.</a:t>
            </a:r>
            <a:endParaRPr lang="en-CA" dirty="0" smtClean="0"/>
          </a:p>
          <a:p>
            <a:pPr>
              <a:buNone/>
            </a:pPr>
            <a:endParaRPr lang="en-CA" dirty="0" smtClean="0"/>
          </a:p>
          <a:p>
            <a:pPr lvl="2">
              <a:buNone/>
            </a:pPr>
            <a:r>
              <a:rPr lang="en-US" sz="2400" dirty="0" smtClean="0"/>
              <a:t> “…what was happening and say “You know, I can’t just be quiet about this. I need to talk and I need to know that something’s going to be done.” So the fact that I could talk, that I could feel empowered enough that I could talk, the fact that they would listen, the fact that other colleagues were fearing something similar then validate what I was feeling.”</a:t>
            </a:r>
            <a:endParaRPr lang="en-CA"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Incident Categories</a:t>
            </a:r>
            <a:endParaRPr lang="en-CA" dirty="0"/>
          </a:p>
        </p:txBody>
      </p:sp>
      <p:sp>
        <p:nvSpPr>
          <p:cNvPr id="5" name="Content Placeholder 4"/>
          <p:cNvSpPr>
            <a:spLocks noGrp="1"/>
          </p:cNvSpPr>
          <p:nvPr>
            <p:ph idx="1"/>
          </p:nvPr>
        </p:nvSpPr>
        <p:spPr>
          <a:xfrm>
            <a:off x="228600" y="1371600"/>
            <a:ext cx="8915400" cy="5486400"/>
          </a:xfrm>
        </p:spPr>
        <p:txBody>
          <a:bodyPr>
            <a:normAutofit fontScale="92500" lnSpcReduction="10000"/>
          </a:bodyPr>
          <a:lstStyle/>
          <a:p>
            <a:pPr lvl="0"/>
            <a:r>
              <a:rPr lang="en-US" b="1" dirty="0" smtClean="0">
                <a:solidFill>
                  <a:srgbClr val="4F5E3C"/>
                </a:solidFill>
              </a:rPr>
              <a:t>Non-Work Related Support</a:t>
            </a:r>
            <a:r>
              <a:rPr lang="en-US" dirty="0" smtClean="0">
                <a:solidFill>
                  <a:srgbClr val="4F5E3C"/>
                </a:solidFill>
              </a:rPr>
              <a:t> </a:t>
            </a:r>
            <a:r>
              <a:rPr lang="en-US" dirty="0" smtClean="0"/>
              <a:t>– Participants discussed supportive relationships outside of the workplace and flexibility and support in other areas of their lifestyle and environment that helped them do well with change. </a:t>
            </a:r>
          </a:p>
          <a:p>
            <a:pPr lvl="1">
              <a:buNone/>
            </a:pPr>
            <a:endParaRPr lang="en-US" dirty="0" smtClean="0"/>
          </a:p>
          <a:p>
            <a:pPr lvl="1">
              <a:buNone/>
            </a:pPr>
            <a:r>
              <a:rPr lang="en-US" sz="2200" dirty="0" smtClean="0">
                <a:solidFill>
                  <a:srgbClr val="4F5E3C"/>
                </a:solidFill>
              </a:rPr>
              <a:t>Participation Rate: 62%</a:t>
            </a:r>
            <a:endParaRPr lang="en-CA" sz="2200" dirty="0" smtClean="0">
              <a:solidFill>
                <a:srgbClr val="4F5E3C"/>
              </a:solidFill>
            </a:endParaRPr>
          </a:p>
          <a:p>
            <a:pPr lvl="2">
              <a:buNone/>
            </a:pPr>
            <a:r>
              <a:rPr lang="en-US" dirty="0" smtClean="0"/>
              <a:t> </a:t>
            </a:r>
            <a:endParaRPr lang="en-CA" dirty="0" smtClean="0"/>
          </a:p>
          <a:p>
            <a:pPr lvl="2">
              <a:buNone/>
            </a:pPr>
            <a:r>
              <a:rPr lang="en-US" sz="2000" dirty="0" smtClean="0"/>
              <a:t>“ …Just talking through it and actually being validated by that person maybe them sharing or reminding you of things that happened…the people I draw on are people who have known me for years and they remind me of you know oh remember when and we felt like that too when we had that old boss [laughter] or whatever…people who could remind me that I’ve always had it and that it’s there inside me.”</a:t>
            </a:r>
          </a:p>
          <a:p>
            <a:pPr lvl="2">
              <a:buNone/>
            </a:pPr>
            <a:endParaRPr lang="en-US" sz="2000" dirty="0" smtClean="0"/>
          </a:p>
          <a:p>
            <a:pPr lvl="2">
              <a:buNone/>
            </a:pPr>
            <a:r>
              <a:rPr lang="en-US" sz="2000" dirty="0" smtClean="0"/>
              <a:t>“It was an absolutely gorgeous day when I drove to work this morning, it was spectacular and it’s fabulously beautiful, I mean it’s a mood.... (the) sky…reflecting off.... of freshly fallen snow overnight. It is spectacular what can I say? What’s not to be in a good mood driving to work, you know?”</a:t>
            </a:r>
            <a:endParaRPr lang="en-CA" sz="2000" dirty="0" smtClean="0"/>
          </a:p>
          <a:p>
            <a:pPr lvl="0"/>
            <a:endParaRPr lang="en-CA"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Autofit/>
          </a:bodyPr>
          <a:lstStyle/>
          <a:p>
            <a:pPr algn="ctr"/>
            <a:r>
              <a:rPr lang="en-CA" sz="6000" dirty="0" smtClean="0"/>
              <a:t>What Would Have Helped Regain Equilibrium</a:t>
            </a:r>
            <a:endParaRPr lang="en-CA" sz="6000" dirty="0"/>
          </a:p>
        </p:txBody>
      </p:sp>
      <p:sp>
        <p:nvSpPr>
          <p:cNvPr id="3" name="Content Placeholder 2"/>
          <p:cNvSpPr>
            <a:spLocks noGrp="1"/>
          </p:cNvSpPr>
          <p:nvPr>
            <p:ph idx="1"/>
          </p:nvPr>
        </p:nvSpPr>
        <p:spPr/>
        <p:txBody>
          <a:bodyPr/>
          <a:lstStyle/>
          <a:p>
            <a:endParaRPr lang="en-CA" dirty="0"/>
          </a:p>
        </p:txBody>
      </p:sp>
    </p:spTree>
    <p:extLst>
      <p:ext uri="{BB962C8B-B14F-4D97-AF65-F5344CB8AC3E}">
        <p14:creationId xmlns:p14="http://schemas.microsoft.com/office/powerpoint/2010/main" val="7401704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 List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Workplace Management</a:t>
            </a:r>
            <a:r>
              <a:rPr lang="en-US" dirty="0" smtClean="0">
                <a:solidFill>
                  <a:srgbClr val="4F5E3C"/>
                </a:solidFill>
              </a:rPr>
              <a:t> </a:t>
            </a:r>
            <a:r>
              <a:rPr lang="en-US" dirty="0" smtClean="0"/>
              <a:t>– This category identified sub-categories the participants wished they had in the workplace to do well with change.</a:t>
            </a:r>
          </a:p>
          <a:p>
            <a:pPr lvl="0">
              <a:buNone/>
            </a:pPr>
            <a:r>
              <a:rPr lang="en-US" dirty="0" smtClean="0"/>
              <a:t>	</a:t>
            </a:r>
            <a:endParaRPr lang="en-CA" dirty="0" smtClean="0"/>
          </a:p>
          <a:p>
            <a:pPr lvl="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957517998"/>
              </p:ext>
            </p:extLst>
          </p:nvPr>
        </p:nvGraphicFramePr>
        <p:xfrm>
          <a:off x="1295400" y="3505200"/>
          <a:ext cx="6096000" cy="2021840"/>
        </p:xfrm>
        <a:graphic>
          <a:graphicData uri="http://schemas.openxmlformats.org/drawingml/2006/table">
            <a:tbl>
              <a:tblPr firstRow="1" bandRow="1">
                <a:tableStyleId>{5C22544A-7EE6-4342-B048-85BDC9FD1C3A}</a:tableStyleId>
              </a:tblPr>
              <a:tblGrid>
                <a:gridCol w="2895600"/>
                <a:gridCol w="1447800"/>
                <a:gridCol w="1752600"/>
              </a:tblGrid>
              <a:tr h="370840">
                <a:tc>
                  <a:txBody>
                    <a:bodyPr/>
                    <a:lstStyle/>
                    <a:p>
                      <a:r>
                        <a:rPr lang="en-US" dirty="0" smtClean="0"/>
                        <a:t>Sub-category</a:t>
                      </a:r>
                      <a:endParaRPr lang="en-CA" dirty="0"/>
                    </a:p>
                  </a:txBody>
                  <a:tcPr>
                    <a:solidFill>
                      <a:schemeClr val="accent2">
                        <a:lumMod val="75000"/>
                      </a:schemeClr>
                    </a:solidFill>
                  </a:tcPr>
                </a:tc>
                <a:tc>
                  <a:txBody>
                    <a:bodyPr/>
                    <a:lstStyle/>
                    <a:p>
                      <a:r>
                        <a:rPr lang="en-US" dirty="0" smtClean="0"/>
                        <a:t>Incidents</a:t>
                      </a:r>
                      <a:endParaRPr lang="en-CA" dirty="0"/>
                    </a:p>
                  </a:txBody>
                  <a:tcPr>
                    <a:solidFill>
                      <a:schemeClr val="accent2">
                        <a:lumMod val="75000"/>
                      </a:schemeClr>
                    </a:solidFill>
                  </a:tcPr>
                </a:tc>
                <a:tc>
                  <a:txBody>
                    <a:bodyPr/>
                    <a:lstStyle/>
                    <a:p>
                      <a:pPr algn="ctr"/>
                      <a:r>
                        <a:rPr lang="en-US" dirty="0" smtClean="0"/>
                        <a:t>Participation </a:t>
                      </a:r>
                      <a:r>
                        <a:rPr lang="en-US" dirty="0" smtClean="0"/>
                        <a:t>Rate</a:t>
                      </a:r>
                      <a:endParaRPr lang="en-CA" dirty="0"/>
                    </a:p>
                  </a:txBody>
                  <a:tcPr>
                    <a:solidFill>
                      <a:schemeClr val="accent2">
                        <a:lumMod val="75000"/>
                      </a:schemeClr>
                    </a:solidFill>
                  </a:tcPr>
                </a:tc>
              </a:tr>
              <a:tr h="370840">
                <a:tc>
                  <a:txBody>
                    <a:bodyPr/>
                    <a:lstStyle/>
                    <a:p>
                      <a:r>
                        <a:rPr lang="en-US" sz="1800" b="0" kern="1200" dirty="0" smtClean="0">
                          <a:solidFill>
                            <a:schemeClr val="dk1"/>
                          </a:solidFill>
                          <a:latin typeface="+mn-lt"/>
                          <a:ea typeface="+mn-ea"/>
                          <a:cs typeface="+mn-cs"/>
                        </a:rPr>
                        <a:t>Strategic Planning and Communication </a:t>
                      </a:r>
                      <a:endParaRPr lang="en-CA" b="0" dirty="0"/>
                    </a:p>
                  </a:txBody>
                  <a:tcPr/>
                </a:tc>
                <a:tc>
                  <a:txBody>
                    <a:bodyPr/>
                    <a:lstStyle/>
                    <a:p>
                      <a:pPr algn="ctr"/>
                      <a:r>
                        <a:rPr lang="en-US" dirty="0" smtClean="0"/>
                        <a:t>5</a:t>
                      </a:r>
                      <a:endParaRPr lang="en-CA" dirty="0"/>
                    </a:p>
                  </a:txBody>
                  <a:tcPr/>
                </a:tc>
                <a:tc>
                  <a:txBody>
                    <a:bodyPr/>
                    <a:lstStyle/>
                    <a:p>
                      <a:pPr algn="ctr"/>
                      <a:r>
                        <a:rPr lang="en-US" dirty="0" smtClean="0"/>
                        <a:t>31%</a:t>
                      </a:r>
                      <a:endParaRPr lang="en-CA" dirty="0"/>
                    </a:p>
                  </a:txBody>
                  <a:tcPr/>
                </a:tc>
              </a:tr>
              <a:tr h="370840">
                <a:tc>
                  <a:txBody>
                    <a:bodyPr/>
                    <a:lstStyle/>
                    <a:p>
                      <a:r>
                        <a:rPr lang="en-US" sz="1800" b="0" kern="1200" dirty="0" smtClean="0">
                          <a:solidFill>
                            <a:schemeClr val="dk1"/>
                          </a:solidFill>
                          <a:latin typeface="+mn-lt"/>
                          <a:ea typeface="+mn-ea"/>
                          <a:cs typeface="+mn-cs"/>
                        </a:rPr>
                        <a:t>Compensation</a:t>
                      </a:r>
                      <a:endParaRPr lang="en-CA" b="0" dirty="0"/>
                    </a:p>
                  </a:txBody>
                  <a:tcPr/>
                </a:tc>
                <a:tc>
                  <a:txBody>
                    <a:bodyPr/>
                    <a:lstStyle/>
                    <a:p>
                      <a:pPr algn="ctr"/>
                      <a:r>
                        <a:rPr lang="en-US" dirty="0" smtClean="0"/>
                        <a:t>4</a:t>
                      </a:r>
                      <a:endParaRPr lang="en-CA" dirty="0"/>
                    </a:p>
                  </a:txBody>
                  <a:tcPr/>
                </a:tc>
                <a:tc>
                  <a:txBody>
                    <a:bodyPr/>
                    <a:lstStyle/>
                    <a:p>
                      <a:pPr algn="ctr"/>
                      <a:r>
                        <a:rPr lang="en-US" dirty="0" smtClean="0"/>
                        <a:t>25%</a:t>
                      </a:r>
                      <a:endParaRPr lang="en-CA" dirty="0"/>
                    </a:p>
                  </a:txBody>
                  <a:tcPr/>
                </a:tc>
              </a:tr>
              <a:tr h="370840">
                <a:tc>
                  <a:txBody>
                    <a:bodyPr/>
                    <a:lstStyle/>
                    <a:p>
                      <a:r>
                        <a:rPr lang="en-US" sz="1800" b="0" kern="1200" dirty="0" smtClean="0">
                          <a:solidFill>
                            <a:schemeClr val="dk1"/>
                          </a:solidFill>
                          <a:latin typeface="+mn-lt"/>
                          <a:ea typeface="+mn-ea"/>
                          <a:cs typeface="+mn-cs"/>
                        </a:rPr>
                        <a:t>Space and Time </a:t>
                      </a:r>
                      <a:endParaRPr lang="en-CA" b="0" dirty="0"/>
                    </a:p>
                  </a:txBody>
                  <a:tcPr/>
                </a:tc>
                <a:tc>
                  <a:txBody>
                    <a:bodyPr/>
                    <a:lstStyle/>
                    <a:p>
                      <a:pPr algn="ctr"/>
                      <a:r>
                        <a:rPr lang="en-US" dirty="0" smtClean="0"/>
                        <a:t>4</a:t>
                      </a:r>
                      <a:endParaRPr lang="en-CA" dirty="0"/>
                    </a:p>
                  </a:txBody>
                  <a:tcPr/>
                </a:tc>
                <a:tc>
                  <a:txBody>
                    <a:bodyPr/>
                    <a:lstStyle/>
                    <a:p>
                      <a:pPr algn="ctr"/>
                      <a:r>
                        <a:rPr lang="en-US" dirty="0" smtClean="0"/>
                        <a:t>25%</a:t>
                      </a:r>
                      <a:endParaRPr lang="en-CA" dirty="0"/>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 List Categories</a:t>
            </a:r>
            <a:endParaRPr lang="en-CA" dirty="0"/>
          </a:p>
        </p:txBody>
      </p:sp>
      <p:sp>
        <p:nvSpPr>
          <p:cNvPr id="5" name="Content Placeholder 4"/>
          <p:cNvSpPr>
            <a:spLocks noGrp="1"/>
          </p:cNvSpPr>
          <p:nvPr>
            <p:ph idx="1"/>
          </p:nvPr>
        </p:nvSpPr>
        <p:spPr>
          <a:xfrm>
            <a:off x="457200" y="1600200"/>
            <a:ext cx="8305800" cy="5029200"/>
          </a:xfrm>
        </p:spPr>
        <p:txBody>
          <a:bodyPr>
            <a:noAutofit/>
          </a:bodyPr>
          <a:lstStyle/>
          <a:p>
            <a:r>
              <a:rPr lang="en-US" b="1" dirty="0" smtClean="0">
                <a:solidFill>
                  <a:srgbClr val="4F5E3C"/>
                </a:solidFill>
              </a:rPr>
              <a:t>Strategic Planning and Communication</a:t>
            </a:r>
            <a:r>
              <a:rPr lang="en-US" dirty="0" smtClean="0">
                <a:solidFill>
                  <a:srgbClr val="4F5E3C"/>
                </a:solidFill>
              </a:rPr>
              <a:t> </a:t>
            </a:r>
            <a:r>
              <a:rPr lang="en-US" dirty="0" smtClean="0"/>
              <a:t>– Participants discussed wishes for their organizations to communicate more about and during the change and to implement strategic plans to create a satisfying/motivating work experience.   </a:t>
            </a:r>
            <a:endParaRPr lang="en-CA" dirty="0" smtClean="0"/>
          </a:p>
          <a:p>
            <a:pPr lvl="1">
              <a:buNone/>
            </a:pPr>
            <a:r>
              <a:rPr lang="en-US" sz="2200" dirty="0" smtClean="0"/>
              <a:t> </a:t>
            </a:r>
            <a:endParaRPr lang="en-CA" sz="2200" dirty="0" smtClean="0"/>
          </a:p>
          <a:p>
            <a:pPr lvl="2">
              <a:buNone/>
            </a:pPr>
            <a:r>
              <a:rPr lang="en-US" sz="2200" dirty="0" smtClean="0"/>
              <a:t>“I think it’s a very important part of having direction, having everybody on the same page so you’re communicating, you’re working, you’re not duplicating work, you’re supporting each other as a team.  Everybody can see where other people are, what direction they’re working in so it’s that communication between individuals and between the company, where are we going, what do we have to do, how do we have to get there, how do we break it down.”</a:t>
            </a:r>
            <a:endParaRPr lang="en-CA" sz="2200" dirty="0" smtClean="0"/>
          </a:p>
          <a:p>
            <a:pPr lvl="2">
              <a:buNone/>
            </a:pPr>
            <a:r>
              <a:rPr lang="en-US" sz="2200" dirty="0" smtClean="0"/>
              <a:t> </a:t>
            </a:r>
            <a:endParaRPr lang="en-CA" sz="22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 List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Compensation </a:t>
            </a:r>
            <a:r>
              <a:rPr lang="en-US" dirty="0" smtClean="0"/>
              <a:t>– Participants discussed an interest in receiving time off or more money for the work they complete. </a:t>
            </a:r>
            <a:endParaRPr lang="en-CA" dirty="0" smtClean="0"/>
          </a:p>
          <a:p>
            <a:pPr lvl="1">
              <a:buNone/>
            </a:pPr>
            <a:r>
              <a:rPr lang="en-US" sz="2400" dirty="0" smtClean="0"/>
              <a:t> </a:t>
            </a:r>
            <a:endParaRPr lang="en-CA" sz="2400" dirty="0" smtClean="0"/>
          </a:p>
          <a:p>
            <a:pPr lvl="1">
              <a:buNone/>
            </a:pPr>
            <a:r>
              <a:rPr lang="en-US" sz="2400" dirty="0" smtClean="0"/>
              <a:t> </a:t>
            </a:r>
            <a:endParaRPr lang="en-CA" sz="2400" dirty="0" smtClean="0"/>
          </a:p>
          <a:p>
            <a:pPr lvl="2">
              <a:buNone/>
            </a:pPr>
            <a:endParaRPr lang="en-CA" sz="2400" dirty="0" smtClean="0"/>
          </a:p>
          <a:p>
            <a:pPr lvl="2">
              <a:buNone/>
            </a:pPr>
            <a:r>
              <a:rPr lang="en-US" sz="2400" dirty="0" smtClean="0"/>
              <a:t>“I do so many things that are totally off the cuff, so I do think that I should get a little higher [pay] than what I am.”</a:t>
            </a:r>
          </a:p>
          <a:p>
            <a:pPr lvl="2">
              <a:buNone/>
            </a:pPr>
            <a:endParaRPr lang="en-CA" sz="24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 List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Space and Time</a:t>
            </a:r>
            <a:r>
              <a:rPr lang="en-US" dirty="0" smtClean="0">
                <a:solidFill>
                  <a:srgbClr val="4F5E3C"/>
                </a:solidFill>
              </a:rPr>
              <a:t> </a:t>
            </a:r>
            <a:r>
              <a:rPr lang="en-US" dirty="0" smtClean="0"/>
              <a:t>– Participants discussed a need for regular work hours or more time and space to complete their job responsibilities during times of change.</a:t>
            </a:r>
            <a:endParaRPr lang="en-CA" dirty="0" smtClean="0"/>
          </a:p>
          <a:p>
            <a:pPr lvl="1">
              <a:buNone/>
            </a:pPr>
            <a:r>
              <a:rPr lang="en-US" sz="2400" dirty="0" smtClean="0"/>
              <a:t> </a:t>
            </a:r>
            <a:endParaRPr lang="en-CA" sz="2400" dirty="0" smtClean="0"/>
          </a:p>
          <a:p>
            <a:pPr lvl="1">
              <a:buNone/>
            </a:pPr>
            <a:r>
              <a:rPr lang="en-US" sz="2400" dirty="0" smtClean="0"/>
              <a:t> </a:t>
            </a:r>
            <a:endParaRPr lang="en-CA" sz="2400" dirty="0" smtClean="0"/>
          </a:p>
          <a:p>
            <a:pPr lvl="2">
              <a:buNone/>
            </a:pPr>
            <a:r>
              <a:rPr lang="en-US" sz="2400" dirty="0" smtClean="0"/>
              <a:t>“I think just time doing the job so that…we get into a routine of how it’s going to work. I think that would be reassuring and supportive.”</a:t>
            </a:r>
            <a:endParaRPr lang="en-CA" sz="2400" dirty="0" smtClean="0"/>
          </a:p>
          <a:p>
            <a:pPr lvl="2">
              <a:buNone/>
            </a:pPr>
            <a:r>
              <a:rPr lang="en-US" sz="2400" dirty="0" smtClean="0"/>
              <a:t> </a:t>
            </a:r>
            <a:endParaRPr lang="en-CA" sz="2400" dirty="0" smtClean="0"/>
          </a:p>
          <a:p>
            <a:pPr lvl="2">
              <a:buNone/>
            </a:pPr>
            <a:r>
              <a:rPr lang="en-US" sz="2400" dirty="0" smtClean="0"/>
              <a:t>“Privacy, quiet from interruptions, noises in the background…”</a:t>
            </a:r>
            <a:endParaRPr lang="en-CA"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Workers Are Telling Us</a:t>
            </a:r>
            <a:endParaRPr lang="en-CA" dirty="0"/>
          </a:p>
        </p:txBody>
      </p:sp>
      <p:sp>
        <p:nvSpPr>
          <p:cNvPr id="3" name="Content Placeholder 2"/>
          <p:cNvSpPr>
            <a:spLocks noGrp="1"/>
          </p:cNvSpPr>
          <p:nvPr>
            <p:ph idx="1"/>
          </p:nvPr>
        </p:nvSpPr>
        <p:spPr/>
        <p:txBody>
          <a:bodyPr>
            <a:normAutofit lnSpcReduction="10000"/>
          </a:bodyPr>
          <a:lstStyle/>
          <a:p>
            <a:r>
              <a:rPr lang="en-CA" dirty="0" smtClean="0"/>
              <a:t>Participants in our studies over the past 10 years have told us that they are changing jobs and organizations throughout their careers</a:t>
            </a:r>
          </a:p>
          <a:p>
            <a:pPr lvl="1"/>
            <a:r>
              <a:rPr lang="en-CA" dirty="0" smtClean="0"/>
              <a:t>Career support is not just needed at the point of entry or because of layoff or downsizing</a:t>
            </a:r>
          </a:p>
          <a:p>
            <a:r>
              <a:rPr lang="en-CA" dirty="0" smtClean="0"/>
              <a:t>Organizations</a:t>
            </a:r>
            <a:r>
              <a:rPr lang="en-CA" dirty="0"/>
              <a:t>’</a:t>
            </a:r>
            <a:r>
              <a:rPr lang="en-CA" dirty="0" smtClean="0"/>
              <a:t> best workers are choosing to leave when interactions with managers/supervisors hinder their ability to do their best work</a:t>
            </a:r>
          </a:p>
          <a:p>
            <a:r>
              <a:rPr lang="en-CA" dirty="0" smtClean="0"/>
              <a:t>Many who have not left are planning to leave as a result of unsatisfactory interactions with managers/supervisors</a:t>
            </a:r>
          </a:p>
          <a:p>
            <a:r>
              <a:rPr lang="en-CA" dirty="0" smtClean="0"/>
              <a:t>Workers feel they want to “matter” to their managers and organizations</a:t>
            </a:r>
          </a:p>
          <a:p>
            <a:endParaRPr lang="en-CA" dirty="0" smtClean="0"/>
          </a:p>
          <a:p>
            <a:endParaRPr lang="en-CA" dirty="0"/>
          </a:p>
        </p:txBody>
      </p:sp>
    </p:spTree>
    <p:extLst>
      <p:ext uri="{BB962C8B-B14F-4D97-AF65-F5344CB8AC3E}">
        <p14:creationId xmlns:p14="http://schemas.microsoft.com/office/powerpoint/2010/main" val="4129413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 List Categories</a:t>
            </a:r>
            <a:endParaRPr lang="en-CA" dirty="0"/>
          </a:p>
        </p:txBody>
      </p:sp>
      <p:sp>
        <p:nvSpPr>
          <p:cNvPr id="5" name="Content Placeholder 4"/>
          <p:cNvSpPr>
            <a:spLocks noGrp="1"/>
          </p:cNvSpPr>
          <p:nvPr>
            <p:ph idx="1"/>
          </p:nvPr>
        </p:nvSpPr>
        <p:spPr/>
        <p:txBody>
          <a:bodyPr>
            <a:noAutofit/>
          </a:bodyPr>
          <a:lstStyle/>
          <a:p>
            <a:pPr lvl="0"/>
            <a:r>
              <a:rPr lang="en-US" b="1" dirty="0" smtClean="0">
                <a:solidFill>
                  <a:srgbClr val="4F5E3C"/>
                </a:solidFill>
              </a:rPr>
              <a:t>Teamwork, Support, and Connections</a:t>
            </a:r>
            <a:r>
              <a:rPr lang="en-US" dirty="0" smtClean="0">
                <a:solidFill>
                  <a:srgbClr val="4F5E3C"/>
                </a:solidFill>
              </a:rPr>
              <a:t> </a:t>
            </a:r>
            <a:r>
              <a:rPr lang="en-US" dirty="0" smtClean="0"/>
              <a:t>– Participants discussed ways they wished they maintained their connection with other people or received support or assistance in their personal and/or work life.</a:t>
            </a:r>
            <a:endParaRPr lang="en-CA" dirty="0" smtClean="0"/>
          </a:p>
          <a:p>
            <a:pPr lvl="1">
              <a:buNone/>
            </a:pPr>
            <a:r>
              <a:rPr lang="en-US" sz="2400" dirty="0" smtClean="0"/>
              <a:t> </a:t>
            </a:r>
            <a:endParaRPr lang="en-CA" sz="2400" dirty="0" smtClean="0"/>
          </a:p>
          <a:p>
            <a:pPr lvl="1">
              <a:buNone/>
            </a:pPr>
            <a:r>
              <a:rPr lang="en-US" sz="2400" dirty="0" smtClean="0">
                <a:solidFill>
                  <a:srgbClr val="4F5E3C"/>
                </a:solidFill>
              </a:rPr>
              <a:t>Participation Rate: 50%</a:t>
            </a:r>
            <a:endParaRPr lang="en-CA" sz="2400" dirty="0" smtClean="0">
              <a:solidFill>
                <a:srgbClr val="4F5E3C"/>
              </a:solidFill>
            </a:endParaRPr>
          </a:p>
          <a:p>
            <a:pPr lvl="1">
              <a:buNone/>
            </a:pPr>
            <a:r>
              <a:rPr lang="en-US" sz="2400" dirty="0" smtClean="0"/>
              <a:t> </a:t>
            </a:r>
            <a:endParaRPr lang="en-CA" sz="2400" dirty="0" smtClean="0"/>
          </a:p>
          <a:p>
            <a:pPr lvl="2">
              <a:buNone/>
            </a:pPr>
            <a:r>
              <a:rPr lang="en-US" sz="2400" dirty="0" smtClean="0"/>
              <a:t>“Maybe a better network of people doing the same thing that I’m doing. I’m quite in isolation. I just joined a round table group and I’m (hoping) that that will fill that gap for me.”</a:t>
            </a:r>
            <a:endParaRPr lang="en-CA" sz="2400" dirty="0" smtClean="0"/>
          </a:p>
          <a:p>
            <a:pPr lvl="2">
              <a:buNone/>
            </a:pPr>
            <a:r>
              <a:rPr lang="en-US" sz="2400" dirty="0" smtClean="0"/>
              <a:t> </a:t>
            </a:r>
            <a:endParaRPr lang="en-CA" sz="2400" dirty="0" smtClean="0"/>
          </a:p>
          <a:p>
            <a:pPr lvl="0">
              <a:buNone/>
            </a:pPr>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 List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Self Initiatives and Learning</a:t>
            </a:r>
            <a:r>
              <a:rPr lang="en-US" dirty="0" smtClean="0">
                <a:solidFill>
                  <a:srgbClr val="4F5E3C"/>
                </a:solidFill>
              </a:rPr>
              <a:t> </a:t>
            </a:r>
            <a:r>
              <a:rPr lang="en-US" dirty="0" smtClean="0"/>
              <a:t>– Participants indicated various ways they could have enhanced their knowledge and/or helped themselves to cope and adjust to the change.</a:t>
            </a:r>
            <a:endParaRPr lang="en-CA" dirty="0" smtClean="0"/>
          </a:p>
          <a:p>
            <a:pPr lvl="1">
              <a:buNone/>
            </a:pPr>
            <a:r>
              <a:rPr lang="en-US" sz="2400" dirty="0" smtClean="0"/>
              <a:t> </a:t>
            </a:r>
            <a:endParaRPr lang="en-CA" sz="2400" dirty="0" smtClean="0"/>
          </a:p>
          <a:p>
            <a:pPr lvl="1">
              <a:buNone/>
            </a:pPr>
            <a:r>
              <a:rPr lang="en-US" sz="2400" dirty="0" smtClean="0">
                <a:solidFill>
                  <a:srgbClr val="4F5E3C"/>
                </a:solidFill>
              </a:rPr>
              <a:t>	Participation Rate: 19%</a:t>
            </a:r>
            <a:endParaRPr lang="en-CA" sz="2400" dirty="0" smtClean="0">
              <a:solidFill>
                <a:srgbClr val="4F5E3C"/>
              </a:solidFill>
            </a:endParaRPr>
          </a:p>
          <a:p>
            <a:pPr lvl="1">
              <a:buNone/>
            </a:pPr>
            <a:r>
              <a:rPr lang="en-US" sz="2400" dirty="0" smtClean="0"/>
              <a:t> </a:t>
            </a:r>
            <a:endParaRPr lang="en-CA" sz="2400" dirty="0" smtClean="0"/>
          </a:p>
          <a:p>
            <a:pPr lvl="2">
              <a:buNone/>
            </a:pPr>
            <a:r>
              <a:rPr lang="en-US" sz="2400" dirty="0" smtClean="0"/>
              <a:t>“So to understand why I am in this situation and that there is something, other things that I haven’t learned yet and I would like to learn those things.”</a:t>
            </a:r>
            <a:endParaRPr lang="en-CA" sz="2400" dirty="0" smtClean="0"/>
          </a:p>
          <a:p>
            <a:pPr lvl="2">
              <a:buNone/>
            </a:pPr>
            <a:r>
              <a:rPr lang="en-US" sz="2400" dirty="0" smtClean="0"/>
              <a:t> </a:t>
            </a:r>
            <a:endParaRPr lang="en-CA" sz="2400" dirty="0" smtClean="0"/>
          </a:p>
          <a:p>
            <a:pPr lvl="0">
              <a:buNone/>
            </a:pPr>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 List Categories</a:t>
            </a:r>
            <a:endParaRPr lang="en-CA" dirty="0"/>
          </a:p>
        </p:txBody>
      </p:sp>
      <p:sp>
        <p:nvSpPr>
          <p:cNvPr id="5" name="Content Placeholder 4"/>
          <p:cNvSpPr>
            <a:spLocks noGrp="1"/>
          </p:cNvSpPr>
          <p:nvPr>
            <p:ph idx="1"/>
          </p:nvPr>
        </p:nvSpPr>
        <p:spPr/>
        <p:txBody>
          <a:bodyPr>
            <a:normAutofit/>
          </a:bodyPr>
          <a:lstStyle/>
          <a:p>
            <a:pPr lvl="0"/>
            <a:r>
              <a:rPr lang="en-US" b="1" dirty="0" smtClean="0">
                <a:solidFill>
                  <a:srgbClr val="4F5E3C"/>
                </a:solidFill>
              </a:rPr>
              <a:t>Financial Security</a:t>
            </a:r>
            <a:r>
              <a:rPr lang="en-US" dirty="0" smtClean="0">
                <a:solidFill>
                  <a:srgbClr val="4F5E3C"/>
                </a:solidFill>
              </a:rPr>
              <a:t> </a:t>
            </a:r>
            <a:r>
              <a:rPr lang="en-US" dirty="0" smtClean="0"/>
              <a:t>– Participants discussed a desire to feel free from financial concerns.</a:t>
            </a:r>
            <a:endParaRPr lang="en-CA" dirty="0" smtClean="0"/>
          </a:p>
          <a:p>
            <a:pPr lvl="1">
              <a:buNone/>
            </a:pPr>
            <a:r>
              <a:rPr lang="en-US" sz="2400" dirty="0" smtClean="0"/>
              <a:t> </a:t>
            </a:r>
            <a:endParaRPr lang="en-CA" sz="2400" dirty="0" smtClean="0"/>
          </a:p>
          <a:p>
            <a:pPr lvl="1">
              <a:buNone/>
            </a:pPr>
            <a:r>
              <a:rPr lang="en-US" sz="2400" dirty="0" smtClean="0">
                <a:solidFill>
                  <a:srgbClr val="4F5E3C"/>
                </a:solidFill>
              </a:rPr>
              <a:t>Participation Rate: 19%</a:t>
            </a:r>
            <a:endParaRPr lang="en-CA" sz="2400" dirty="0" smtClean="0">
              <a:solidFill>
                <a:srgbClr val="4F5E3C"/>
              </a:solidFill>
            </a:endParaRPr>
          </a:p>
          <a:p>
            <a:pPr lvl="1">
              <a:buNone/>
            </a:pPr>
            <a:r>
              <a:rPr lang="en-US" sz="2400" dirty="0" smtClean="0"/>
              <a:t> </a:t>
            </a:r>
            <a:endParaRPr lang="en-CA" sz="2400" dirty="0" smtClean="0"/>
          </a:p>
          <a:p>
            <a:pPr lvl="2">
              <a:buNone/>
            </a:pPr>
            <a:r>
              <a:rPr lang="en-US" sz="2400" dirty="0" smtClean="0"/>
              <a:t>“Well I would not have any more financial concerns, so my life would be…not be scrambling just trying to get money. So that’s freedom.”</a:t>
            </a:r>
            <a:endParaRPr lang="en-CA" sz="2400" dirty="0" smtClean="0"/>
          </a:p>
          <a:p>
            <a:pPr lvl="2">
              <a:buNone/>
            </a:pPr>
            <a:r>
              <a:rPr lang="en-US" sz="2400" dirty="0" smtClean="0"/>
              <a:t> </a:t>
            </a:r>
            <a:endParaRPr lang="en-CA" sz="2400" dirty="0" smtClean="0"/>
          </a:p>
          <a:p>
            <a:pPr lvl="0">
              <a:buNone/>
            </a:pPr>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Well With Change - Processes</a:t>
            </a:r>
            <a:endParaRPr lang="en-CA" dirty="0"/>
          </a:p>
        </p:txBody>
      </p:sp>
      <p:sp>
        <p:nvSpPr>
          <p:cNvPr id="3" name="Content Placeholder 2"/>
          <p:cNvSpPr>
            <a:spLocks noGrp="1"/>
          </p:cNvSpPr>
          <p:nvPr>
            <p:ph idx="1"/>
          </p:nvPr>
        </p:nvSpPr>
        <p:spPr/>
        <p:txBody>
          <a:bodyPr/>
          <a:lstStyle/>
          <a:p>
            <a:r>
              <a:rPr lang="en-CA" dirty="0" smtClean="0"/>
              <a:t>Point of demarcation</a:t>
            </a:r>
          </a:p>
          <a:p>
            <a:r>
              <a:rPr lang="en-CA" dirty="0" smtClean="0"/>
              <a:t>Ongoing need to regain equilibrium</a:t>
            </a:r>
          </a:p>
          <a:p>
            <a:r>
              <a:rPr lang="en-CA" dirty="0" smtClean="0"/>
              <a:t>Connection between the definitions of doing well and the helpful categories and wish list categories</a:t>
            </a:r>
            <a:endParaRPr lang="en-CA"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Counselling </a:t>
            </a:r>
            <a:endParaRPr lang="en-CA" dirty="0"/>
          </a:p>
        </p:txBody>
      </p:sp>
      <p:sp>
        <p:nvSpPr>
          <p:cNvPr id="3" name="Content Placeholder 2"/>
          <p:cNvSpPr>
            <a:spLocks noGrp="1"/>
          </p:cNvSpPr>
          <p:nvPr>
            <p:ph idx="1"/>
          </p:nvPr>
        </p:nvSpPr>
        <p:spPr/>
        <p:txBody>
          <a:bodyPr/>
          <a:lstStyle/>
          <a:p>
            <a:r>
              <a:rPr lang="en-CA" dirty="0" smtClean="0"/>
              <a:t>How might this information inform our counselling?</a:t>
            </a:r>
            <a:endParaRPr lang="en-CA"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endParaRPr lang="en-CA" dirty="0"/>
          </a:p>
        </p:txBody>
      </p:sp>
      <p:sp>
        <p:nvSpPr>
          <p:cNvPr id="3" name="Content Placeholder 2"/>
          <p:cNvSpPr>
            <a:spLocks noGrp="1"/>
          </p:cNvSpPr>
          <p:nvPr>
            <p:ph idx="1"/>
          </p:nvPr>
        </p:nvSpPr>
        <p:spPr>
          <a:xfrm>
            <a:off x="457200" y="2209800"/>
            <a:ext cx="8229600" cy="3916363"/>
          </a:xfrm>
        </p:spPr>
        <p:txBody>
          <a:bodyPr>
            <a:normAutofit/>
          </a:bodyPr>
          <a:lstStyle/>
          <a:p>
            <a:pPr algn="ctr">
              <a:buNone/>
            </a:pPr>
            <a:r>
              <a:rPr lang="en-CA" sz="8800" dirty="0" smtClean="0">
                <a:solidFill>
                  <a:srgbClr val="4F5E3C"/>
                </a:solidFill>
              </a:rPr>
              <a:t>THANK YOU!</a:t>
            </a:r>
          </a:p>
          <a:p>
            <a:pPr algn="ctr">
              <a:buNone/>
            </a:pPr>
            <a:r>
              <a:rPr lang="en-CA" sz="2800" dirty="0" smtClean="0"/>
              <a:t>william.borgen@ubc.ca</a:t>
            </a:r>
            <a:endParaRPr lang="en-C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Freeform 51"/>
          <p:cNvSpPr>
            <a:spLocks/>
          </p:cNvSpPr>
          <p:nvPr/>
        </p:nvSpPr>
        <p:spPr bwMode="auto">
          <a:xfrm rot="426098">
            <a:off x="711200" y="830263"/>
            <a:ext cx="6148388" cy="2024062"/>
          </a:xfrm>
          <a:custGeom>
            <a:avLst/>
            <a:gdLst>
              <a:gd name="T0" fmla="*/ 0 w 3730"/>
              <a:gd name="T1" fmla="*/ 1096 h 1096"/>
              <a:gd name="T2" fmla="*/ 78 w 3730"/>
              <a:gd name="T3" fmla="*/ 1040 h 1096"/>
              <a:gd name="T4" fmla="*/ 204 w 3730"/>
              <a:gd name="T5" fmla="*/ 970 h 1096"/>
              <a:gd name="T6" fmla="*/ 288 w 3730"/>
              <a:gd name="T7" fmla="*/ 928 h 1096"/>
              <a:gd name="T8" fmla="*/ 457 w 3730"/>
              <a:gd name="T9" fmla="*/ 871 h 1096"/>
              <a:gd name="T10" fmla="*/ 675 w 3730"/>
              <a:gd name="T11" fmla="*/ 907 h 1096"/>
              <a:gd name="T12" fmla="*/ 822 w 3730"/>
              <a:gd name="T13" fmla="*/ 935 h 1096"/>
              <a:gd name="T14" fmla="*/ 1040 w 3730"/>
              <a:gd name="T15" fmla="*/ 907 h 1096"/>
              <a:gd name="T16" fmla="*/ 1096 w 3730"/>
              <a:gd name="T17" fmla="*/ 864 h 1096"/>
              <a:gd name="T18" fmla="*/ 1138 w 3730"/>
              <a:gd name="T19" fmla="*/ 836 h 1096"/>
              <a:gd name="T20" fmla="*/ 1279 w 3730"/>
              <a:gd name="T21" fmla="*/ 738 h 1096"/>
              <a:gd name="T22" fmla="*/ 1363 w 3730"/>
              <a:gd name="T23" fmla="*/ 682 h 1096"/>
              <a:gd name="T24" fmla="*/ 1440 w 3730"/>
              <a:gd name="T25" fmla="*/ 640 h 1096"/>
              <a:gd name="T26" fmla="*/ 1939 w 3730"/>
              <a:gd name="T27" fmla="*/ 633 h 1096"/>
              <a:gd name="T28" fmla="*/ 2065 w 3730"/>
              <a:gd name="T29" fmla="*/ 583 h 1096"/>
              <a:gd name="T30" fmla="*/ 2129 w 3730"/>
              <a:gd name="T31" fmla="*/ 541 h 1096"/>
              <a:gd name="T32" fmla="*/ 2150 w 3730"/>
              <a:gd name="T33" fmla="*/ 527 h 1096"/>
              <a:gd name="T34" fmla="*/ 2248 w 3730"/>
              <a:gd name="T35" fmla="*/ 436 h 1096"/>
              <a:gd name="T36" fmla="*/ 2368 w 3730"/>
              <a:gd name="T37" fmla="*/ 345 h 1096"/>
              <a:gd name="T38" fmla="*/ 3056 w 3730"/>
              <a:gd name="T39" fmla="*/ 295 h 1096"/>
              <a:gd name="T40" fmla="*/ 3091 w 3730"/>
              <a:gd name="T41" fmla="*/ 288 h 1096"/>
              <a:gd name="T42" fmla="*/ 3147 w 3730"/>
              <a:gd name="T43" fmla="*/ 274 h 1096"/>
              <a:gd name="T44" fmla="*/ 3414 w 3730"/>
              <a:gd name="T45" fmla="*/ 169 h 1096"/>
              <a:gd name="T46" fmla="*/ 3513 w 3730"/>
              <a:gd name="T47" fmla="*/ 141 h 1096"/>
              <a:gd name="T48" fmla="*/ 3555 w 3730"/>
              <a:gd name="T49" fmla="*/ 127 h 1096"/>
              <a:gd name="T50" fmla="*/ 3646 w 3730"/>
              <a:gd name="T51" fmla="*/ 57 h 1096"/>
              <a:gd name="T52" fmla="*/ 3709 w 3730"/>
              <a:gd name="T53" fmla="*/ 15 h 1096"/>
              <a:gd name="T54" fmla="*/ 3730 w 3730"/>
              <a:gd name="T55" fmla="*/ 0 h 10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730"/>
              <a:gd name="T85" fmla="*/ 0 h 1096"/>
              <a:gd name="T86" fmla="*/ 3730 w 3730"/>
              <a:gd name="T87" fmla="*/ 1096 h 10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730" h="1096">
                <a:moveTo>
                  <a:pt x="0" y="1096"/>
                </a:moveTo>
                <a:cubicBezTo>
                  <a:pt x="23" y="1073"/>
                  <a:pt x="47" y="1050"/>
                  <a:pt x="78" y="1040"/>
                </a:cubicBezTo>
                <a:cubicBezTo>
                  <a:pt x="114" y="1004"/>
                  <a:pt x="157" y="986"/>
                  <a:pt x="204" y="970"/>
                </a:cubicBezTo>
                <a:cubicBezTo>
                  <a:pt x="231" y="961"/>
                  <a:pt x="261" y="940"/>
                  <a:pt x="288" y="928"/>
                </a:cubicBezTo>
                <a:cubicBezTo>
                  <a:pt x="342" y="904"/>
                  <a:pt x="402" y="892"/>
                  <a:pt x="457" y="871"/>
                </a:cubicBezTo>
                <a:cubicBezTo>
                  <a:pt x="548" y="878"/>
                  <a:pt x="593" y="898"/>
                  <a:pt x="675" y="907"/>
                </a:cubicBezTo>
                <a:cubicBezTo>
                  <a:pt x="724" y="923"/>
                  <a:pt x="771" y="929"/>
                  <a:pt x="822" y="935"/>
                </a:cubicBezTo>
                <a:cubicBezTo>
                  <a:pt x="877" y="932"/>
                  <a:pt x="981" y="940"/>
                  <a:pt x="1040" y="907"/>
                </a:cubicBezTo>
                <a:cubicBezTo>
                  <a:pt x="1152" y="845"/>
                  <a:pt x="1044" y="904"/>
                  <a:pt x="1096" y="864"/>
                </a:cubicBezTo>
                <a:cubicBezTo>
                  <a:pt x="1109" y="854"/>
                  <a:pt x="1138" y="836"/>
                  <a:pt x="1138" y="836"/>
                </a:cubicBezTo>
                <a:cubicBezTo>
                  <a:pt x="1165" y="795"/>
                  <a:pt x="1231" y="754"/>
                  <a:pt x="1279" y="738"/>
                </a:cubicBezTo>
                <a:cubicBezTo>
                  <a:pt x="1306" y="711"/>
                  <a:pt x="1333" y="702"/>
                  <a:pt x="1363" y="682"/>
                </a:cubicBezTo>
                <a:cubicBezTo>
                  <a:pt x="1379" y="657"/>
                  <a:pt x="1409" y="640"/>
                  <a:pt x="1440" y="640"/>
                </a:cubicBezTo>
                <a:cubicBezTo>
                  <a:pt x="1606" y="638"/>
                  <a:pt x="1773" y="635"/>
                  <a:pt x="1939" y="633"/>
                </a:cubicBezTo>
                <a:cubicBezTo>
                  <a:pt x="2000" y="623"/>
                  <a:pt x="2018" y="619"/>
                  <a:pt x="2065" y="583"/>
                </a:cubicBezTo>
                <a:cubicBezTo>
                  <a:pt x="2085" y="568"/>
                  <a:pt x="2108" y="555"/>
                  <a:pt x="2129" y="541"/>
                </a:cubicBezTo>
                <a:cubicBezTo>
                  <a:pt x="2136" y="536"/>
                  <a:pt x="2150" y="527"/>
                  <a:pt x="2150" y="527"/>
                </a:cubicBezTo>
                <a:cubicBezTo>
                  <a:pt x="2174" y="490"/>
                  <a:pt x="2211" y="460"/>
                  <a:pt x="2248" y="436"/>
                </a:cubicBezTo>
                <a:cubicBezTo>
                  <a:pt x="2267" y="407"/>
                  <a:pt x="2333" y="356"/>
                  <a:pt x="2368" y="345"/>
                </a:cubicBezTo>
                <a:cubicBezTo>
                  <a:pt x="2557" y="219"/>
                  <a:pt x="2911" y="297"/>
                  <a:pt x="3056" y="295"/>
                </a:cubicBezTo>
                <a:cubicBezTo>
                  <a:pt x="3068" y="293"/>
                  <a:pt x="3079" y="291"/>
                  <a:pt x="3091" y="288"/>
                </a:cubicBezTo>
                <a:cubicBezTo>
                  <a:pt x="3110" y="284"/>
                  <a:pt x="3147" y="274"/>
                  <a:pt x="3147" y="274"/>
                </a:cubicBezTo>
                <a:cubicBezTo>
                  <a:pt x="3229" y="219"/>
                  <a:pt x="3319" y="193"/>
                  <a:pt x="3414" y="169"/>
                </a:cubicBezTo>
                <a:cubicBezTo>
                  <a:pt x="3482" y="152"/>
                  <a:pt x="3454" y="160"/>
                  <a:pt x="3513" y="141"/>
                </a:cubicBezTo>
                <a:cubicBezTo>
                  <a:pt x="3527" y="136"/>
                  <a:pt x="3555" y="127"/>
                  <a:pt x="3555" y="127"/>
                </a:cubicBezTo>
                <a:cubicBezTo>
                  <a:pt x="3577" y="98"/>
                  <a:pt x="3611" y="69"/>
                  <a:pt x="3646" y="57"/>
                </a:cubicBezTo>
                <a:cubicBezTo>
                  <a:pt x="3667" y="36"/>
                  <a:pt x="3681" y="24"/>
                  <a:pt x="3709" y="15"/>
                </a:cubicBezTo>
                <a:cubicBezTo>
                  <a:pt x="3716" y="10"/>
                  <a:pt x="3730" y="0"/>
                  <a:pt x="3730" y="0"/>
                </a:cubicBezTo>
              </a:path>
            </a:pathLst>
          </a:custGeom>
          <a:noFill/>
          <a:ln w="31750" cap="flat" cmpd="sng">
            <a:solidFill>
              <a:srgbClr val="0000FF"/>
            </a:solidFill>
            <a:prstDash val="solid"/>
            <a:miter lim="800000"/>
            <a:headEnd type="none" w="med" len="med"/>
            <a:tailEnd type="none" w="med" len="med"/>
          </a:ln>
        </p:spPr>
        <p:txBody>
          <a:bodyPr/>
          <a:lstStyle/>
          <a:p>
            <a:endParaRPr lang="en-CA" dirty="0"/>
          </a:p>
        </p:txBody>
      </p:sp>
      <p:sp>
        <p:nvSpPr>
          <p:cNvPr id="67589" name="Freeform 52"/>
          <p:cNvSpPr>
            <a:spLocks/>
          </p:cNvSpPr>
          <p:nvPr/>
        </p:nvSpPr>
        <p:spPr bwMode="auto">
          <a:xfrm rot="-553687">
            <a:off x="692150" y="2460625"/>
            <a:ext cx="6223000" cy="1884363"/>
          </a:xfrm>
          <a:custGeom>
            <a:avLst/>
            <a:gdLst>
              <a:gd name="T0" fmla="*/ 0 w 3920"/>
              <a:gd name="T1" fmla="*/ 0 h 1187"/>
              <a:gd name="T2" fmla="*/ 21 w 3920"/>
              <a:gd name="T3" fmla="*/ 14 h 1187"/>
              <a:gd name="T4" fmla="*/ 64 w 3920"/>
              <a:gd name="T5" fmla="*/ 28 h 1187"/>
              <a:gd name="T6" fmla="*/ 204 w 3920"/>
              <a:gd name="T7" fmla="*/ 78 h 1187"/>
              <a:gd name="T8" fmla="*/ 822 w 3920"/>
              <a:gd name="T9" fmla="*/ 113 h 1187"/>
              <a:gd name="T10" fmla="*/ 977 w 3920"/>
              <a:gd name="T11" fmla="*/ 204 h 1187"/>
              <a:gd name="T12" fmla="*/ 1117 w 3920"/>
              <a:gd name="T13" fmla="*/ 239 h 1187"/>
              <a:gd name="T14" fmla="*/ 1363 w 3920"/>
              <a:gd name="T15" fmla="*/ 344 h 1187"/>
              <a:gd name="T16" fmla="*/ 1721 w 3920"/>
              <a:gd name="T17" fmla="*/ 352 h 1187"/>
              <a:gd name="T18" fmla="*/ 1827 w 3920"/>
              <a:gd name="T19" fmla="*/ 380 h 1187"/>
              <a:gd name="T20" fmla="*/ 1862 w 3920"/>
              <a:gd name="T21" fmla="*/ 408 h 1187"/>
              <a:gd name="T22" fmla="*/ 1904 w 3920"/>
              <a:gd name="T23" fmla="*/ 436 h 1187"/>
              <a:gd name="T24" fmla="*/ 2051 w 3920"/>
              <a:gd name="T25" fmla="*/ 541 h 1187"/>
              <a:gd name="T26" fmla="*/ 2290 w 3920"/>
              <a:gd name="T27" fmla="*/ 668 h 1187"/>
              <a:gd name="T28" fmla="*/ 3217 w 3920"/>
              <a:gd name="T29" fmla="*/ 759 h 1187"/>
              <a:gd name="T30" fmla="*/ 3428 w 3920"/>
              <a:gd name="T31" fmla="*/ 829 h 1187"/>
              <a:gd name="T32" fmla="*/ 3477 w 3920"/>
              <a:gd name="T33" fmla="*/ 850 h 1187"/>
              <a:gd name="T34" fmla="*/ 3520 w 3920"/>
              <a:gd name="T35" fmla="*/ 864 h 1187"/>
              <a:gd name="T36" fmla="*/ 3632 w 3920"/>
              <a:gd name="T37" fmla="*/ 942 h 1187"/>
              <a:gd name="T38" fmla="*/ 3695 w 3920"/>
              <a:gd name="T39" fmla="*/ 991 h 1187"/>
              <a:gd name="T40" fmla="*/ 3737 w 3920"/>
              <a:gd name="T41" fmla="*/ 1019 h 1187"/>
              <a:gd name="T42" fmla="*/ 3850 w 3920"/>
              <a:gd name="T43" fmla="*/ 1117 h 1187"/>
              <a:gd name="T44" fmla="*/ 3885 w 3920"/>
              <a:gd name="T45" fmla="*/ 1152 h 1187"/>
              <a:gd name="T46" fmla="*/ 3899 w 3920"/>
              <a:gd name="T47" fmla="*/ 1173 h 1187"/>
              <a:gd name="T48" fmla="*/ 3920 w 3920"/>
              <a:gd name="T49" fmla="*/ 1187 h 1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20"/>
              <a:gd name="T76" fmla="*/ 0 h 1187"/>
              <a:gd name="T77" fmla="*/ 3920 w 3920"/>
              <a:gd name="T78" fmla="*/ 1187 h 1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20" h="1187">
                <a:moveTo>
                  <a:pt x="0" y="0"/>
                </a:moveTo>
                <a:cubicBezTo>
                  <a:pt x="7" y="5"/>
                  <a:pt x="13" y="11"/>
                  <a:pt x="21" y="14"/>
                </a:cubicBezTo>
                <a:cubicBezTo>
                  <a:pt x="35" y="20"/>
                  <a:pt x="64" y="28"/>
                  <a:pt x="64" y="28"/>
                </a:cubicBezTo>
                <a:cubicBezTo>
                  <a:pt x="114" y="61"/>
                  <a:pt x="143" y="69"/>
                  <a:pt x="204" y="78"/>
                </a:cubicBezTo>
                <a:cubicBezTo>
                  <a:pt x="404" y="145"/>
                  <a:pt x="606" y="110"/>
                  <a:pt x="822" y="113"/>
                </a:cubicBezTo>
                <a:cubicBezTo>
                  <a:pt x="883" y="133"/>
                  <a:pt x="924" y="168"/>
                  <a:pt x="977" y="204"/>
                </a:cubicBezTo>
                <a:cubicBezTo>
                  <a:pt x="1012" y="227"/>
                  <a:pt x="1077" y="234"/>
                  <a:pt x="1117" y="239"/>
                </a:cubicBezTo>
                <a:cubicBezTo>
                  <a:pt x="1189" y="263"/>
                  <a:pt x="1288" y="342"/>
                  <a:pt x="1363" y="344"/>
                </a:cubicBezTo>
                <a:cubicBezTo>
                  <a:pt x="1482" y="347"/>
                  <a:pt x="1602" y="349"/>
                  <a:pt x="1721" y="352"/>
                </a:cubicBezTo>
                <a:cubicBezTo>
                  <a:pt x="1760" y="365"/>
                  <a:pt x="1787" y="373"/>
                  <a:pt x="1827" y="380"/>
                </a:cubicBezTo>
                <a:cubicBezTo>
                  <a:pt x="1874" y="396"/>
                  <a:pt x="1823" y="374"/>
                  <a:pt x="1862" y="408"/>
                </a:cubicBezTo>
                <a:cubicBezTo>
                  <a:pt x="1875" y="419"/>
                  <a:pt x="1892" y="424"/>
                  <a:pt x="1904" y="436"/>
                </a:cubicBezTo>
                <a:cubicBezTo>
                  <a:pt x="1946" y="478"/>
                  <a:pt x="1994" y="522"/>
                  <a:pt x="2051" y="541"/>
                </a:cubicBezTo>
                <a:cubicBezTo>
                  <a:pt x="2096" y="609"/>
                  <a:pt x="2213" y="653"/>
                  <a:pt x="2290" y="668"/>
                </a:cubicBezTo>
                <a:cubicBezTo>
                  <a:pt x="2492" y="870"/>
                  <a:pt x="3156" y="758"/>
                  <a:pt x="3217" y="759"/>
                </a:cubicBezTo>
                <a:cubicBezTo>
                  <a:pt x="3284" y="791"/>
                  <a:pt x="3362" y="792"/>
                  <a:pt x="3428" y="829"/>
                </a:cubicBezTo>
                <a:cubicBezTo>
                  <a:pt x="3472" y="854"/>
                  <a:pt x="3423" y="834"/>
                  <a:pt x="3477" y="850"/>
                </a:cubicBezTo>
                <a:cubicBezTo>
                  <a:pt x="3491" y="854"/>
                  <a:pt x="3520" y="864"/>
                  <a:pt x="3520" y="864"/>
                </a:cubicBezTo>
                <a:cubicBezTo>
                  <a:pt x="3560" y="891"/>
                  <a:pt x="3587" y="924"/>
                  <a:pt x="3632" y="942"/>
                </a:cubicBezTo>
                <a:cubicBezTo>
                  <a:pt x="3665" y="975"/>
                  <a:pt x="3645" y="958"/>
                  <a:pt x="3695" y="991"/>
                </a:cubicBezTo>
                <a:cubicBezTo>
                  <a:pt x="3709" y="1000"/>
                  <a:pt x="3737" y="1019"/>
                  <a:pt x="3737" y="1019"/>
                </a:cubicBezTo>
                <a:cubicBezTo>
                  <a:pt x="3750" y="1039"/>
                  <a:pt x="3826" y="1105"/>
                  <a:pt x="3850" y="1117"/>
                </a:cubicBezTo>
                <a:cubicBezTo>
                  <a:pt x="3887" y="1173"/>
                  <a:pt x="3838" y="1105"/>
                  <a:pt x="3885" y="1152"/>
                </a:cubicBezTo>
                <a:cubicBezTo>
                  <a:pt x="3891" y="1158"/>
                  <a:pt x="3893" y="1167"/>
                  <a:pt x="3899" y="1173"/>
                </a:cubicBezTo>
                <a:cubicBezTo>
                  <a:pt x="3905" y="1179"/>
                  <a:pt x="3920" y="1187"/>
                  <a:pt x="3920" y="1187"/>
                </a:cubicBezTo>
              </a:path>
            </a:pathLst>
          </a:custGeom>
          <a:noFill/>
          <a:ln w="31750" cap="flat" cmpd="sng">
            <a:solidFill>
              <a:srgbClr val="0000FF"/>
            </a:solidFill>
            <a:prstDash val="solid"/>
            <a:miter lim="800000"/>
            <a:headEnd type="none" w="med" len="med"/>
            <a:tailEnd type="none" w="med" len="med"/>
          </a:ln>
        </p:spPr>
        <p:txBody>
          <a:bodyPr/>
          <a:lstStyle/>
          <a:p>
            <a:endParaRPr lang="en-CA" dirty="0"/>
          </a:p>
        </p:txBody>
      </p:sp>
      <p:sp>
        <p:nvSpPr>
          <p:cNvPr id="67590" name="Freeform 53"/>
          <p:cNvSpPr>
            <a:spLocks/>
          </p:cNvSpPr>
          <p:nvPr/>
        </p:nvSpPr>
        <p:spPr bwMode="auto">
          <a:xfrm>
            <a:off x="685800" y="1676400"/>
            <a:ext cx="6048375" cy="1771650"/>
          </a:xfrm>
          <a:custGeom>
            <a:avLst/>
            <a:gdLst>
              <a:gd name="T0" fmla="*/ 450 w 9525"/>
              <a:gd name="T1" fmla="*/ 1440 h 2790"/>
              <a:gd name="T2" fmla="*/ 780 w 9525"/>
              <a:gd name="T3" fmla="*/ 1230 h 2790"/>
              <a:gd name="T4" fmla="*/ 1065 w 9525"/>
              <a:gd name="T5" fmla="*/ 1035 h 2790"/>
              <a:gd name="T6" fmla="*/ 1335 w 9525"/>
              <a:gd name="T7" fmla="*/ 1080 h 2790"/>
              <a:gd name="T8" fmla="*/ 1815 w 9525"/>
              <a:gd name="T9" fmla="*/ 1320 h 2790"/>
              <a:gd name="T10" fmla="*/ 2055 w 9525"/>
              <a:gd name="T11" fmla="*/ 1470 h 2790"/>
              <a:gd name="T12" fmla="*/ 2505 w 9525"/>
              <a:gd name="T13" fmla="*/ 1515 h 2790"/>
              <a:gd name="T14" fmla="*/ 2790 w 9525"/>
              <a:gd name="T15" fmla="*/ 1395 h 2790"/>
              <a:gd name="T16" fmla="*/ 3105 w 9525"/>
              <a:gd name="T17" fmla="*/ 1545 h 2790"/>
              <a:gd name="T18" fmla="*/ 3270 w 9525"/>
              <a:gd name="T19" fmla="*/ 1815 h 2790"/>
              <a:gd name="T20" fmla="*/ 3420 w 9525"/>
              <a:gd name="T21" fmla="*/ 1830 h 2790"/>
              <a:gd name="T22" fmla="*/ 3600 w 9525"/>
              <a:gd name="T23" fmla="*/ 1440 h 2790"/>
              <a:gd name="T24" fmla="*/ 3750 w 9525"/>
              <a:gd name="T25" fmla="*/ 1110 h 2790"/>
              <a:gd name="T26" fmla="*/ 3930 w 9525"/>
              <a:gd name="T27" fmla="*/ 795 h 2790"/>
              <a:gd name="T28" fmla="*/ 4080 w 9525"/>
              <a:gd name="T29" fmla="*/ 1065 h 2790"/>
              <a:gd name="T30" fmla="*/ 4170 w 9525"/>
              <a:gd name="T31" fmla="*/ 1365 h 2790"/>
              <a:gd name="T32" fmla="*/ 4695 w 9525"/>
              <a:gd name="T33" fmla="*/ 1500 h 2790"/>
              <a:gd name="T34" fmla="*/ 5055 w 9525"/>
              <a:gd name="T35" fmla="*/ 1200 h 2790"/>
              <a:gd name="T36" fmla="*/ 5145 w 9525"/>
              <a:gd name="T37" fmla="*/ 1035 h 2790"/>
              <a:gd name="T38" fmla="*/ 5325 w 9525"/>
              <a:gd name="T39" fmla="*/ 1590 h 2790"/>
              <a:gd name="T40" fmla="*/ 5445 w 9525"/>
              <a:gd name="T41" fmla="*/ 1815 h 2790"/>
              <a:gd name="T42" fmla="*/ 5535 w 9525"/>
              <a:gd name="T43" fmla="*/ 1935 h 2790"/>
              <a:gd name="T44" fmla="*/ 5640 w 9525"/>
              <a:gd name="T45" fmla="*/ 2100 h 2790"/>
              <a:gd name="T46" fmla="*/ 5760 w 9525"/>
              <a:gd name="T47" fmla="*/ 1680 h 2790"/>
              <a:gd name="T48" fmla="*/ 5895 w 9525"/>
              <a:gd name="T49" fmla="*/ 1260 h 2790"/>
              <a:gd name="T50" fmla="*/ 6030 w 9525"/>
              <a:gd name="T51" fmla="*/ 975 h 2790"/>
              <a:gd name="T52" fmla="*/ 6150 w 9525"/>
              <a:gd name="T53" fmla="*/ 660 h 2790"/>
              <a:gd name="T54" fmla="*/ 6285 w 9525"/>
              <a:gd name="T55" fmla="*/ 1575 h 2790"/>
              <a:gd name="T56" fmla="*/ 6585 w 9525"/>
              <a:gd name="T57" fmla="*/ 2670 h 2790"/>
              <a:gd name="T58" fmla="*/ 6690 w 9525"/>
              <a:gd name="T59" fmla="*/ 2445 h 2790"/>
              <a:gd name="T60" fmla="*/ 6870 w 9525"/>
              <a:gd name="T61" fmla="*/ 2025 h 2790"/>
              <a:gd name="T62" fmla="*/ 7260 w 9525"/>
              <a:gd name="T63" fmla="*/ 1050 h 2790"/>
              <a:gd name="T64" fmla="*/ 7395 w 9525"/>
              <a:gd name="T65" fmla="*/ 660 h 2790"/>
              <a:gd name="T66" fmla="*/ 7515 w 9525"/>
              <a:gd name="T67" fmla="*/ 315 h 2790"/>
              <a:gd name="T68" fmla="*/ 7650 w 9525"/>
              <a:gd name="T69" fmla="*/ 690 h 2790"/>
              <a:gd name="T70" fmla="*/ 7785 w 9525"/>
              <a:gd name="T71" fmla="*/ 1020 h 2790"/>
              <a:gd name="T72" fmla="*/ 7905 w 9525"/>
              <a:gd name="T73" fmla="*/ 1545 h 2790"/>
              <a:gd name="T74" fmla="*/ 8130 w 9525"/>
              <a:gd name="T75" fmla="*/ 1125 h 2790"/>
              <a:gd name="T76" fmla="*/ 8205 w 9525"/>
              <a:gd name="T77" fmla="*/ 945 h 2790"/>
              <a:gd name="T78" fmla="*/ 8475 w 9525"/>
              <a:gd name="T79" fmla="*/ 1905 h 2790"/>
              <a:gd name="T80" fmla="*/ 8580 w 9525"/>
              <a:gd name="T81" fmla="*/ 1800 h 2790"/>
              <a:gd name="T82" fmla="*/ 8670 w 9525"/>
              <a:gd name="T83" fmla="*/ 1215 h 2790"/>
              <a:gd name="T84" fmla="*/ 8790 w 9525"/>
              <a:gd name="T85" fmla="*/ 630 h 2790"/>
              <a:gd name="T86" fmla="*/ 9075 w 9525"/>
              <a:gd name="T87" fmla="*/ 195 h 2790"/>
              <a:gd name="T88" fmla="*/ 9285 w 9525"/>
              <a:gd name="T89" fmla="*/ 1005 h 2790"/>
              <a:gd name="T90" fmla="*/ 9420 w 9525"/>
              <a:gd name="T91" fmla="*/ 1710 h 2790"/>
              <a:gd name="T92" fmla="*/ 9525 w 9525"/>
              <a:gd name="T93" fmla="*/ 2745 h 279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525"/>
              <a:gd name="T142" fmla="*/ 0 h 2790"/>
              <a:gd name="T143" fmla="*/ 9525 w 9525"/>
              <a:gd name="T144" fmla="*/ 2790 h 279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525" h="2790">
                <a:moveTo>
                  <a:pt x="0" y="1605"/>
                </a:moveTo>
                <a:cubicBezTo>
                  <a:pt x="131" y="1590"/>
                  <a:pt x="247" y="1563"/>
                  <a:pt x="360" y="1500"/>
                </a:cubicBezTo>
                <a:cubicBezTo>
                  <a:pt x="392" y="1482"/>
                  <a:pt x="425" y="1465"/>
                  <a:pt x="450" y="1440"/>
                </a:cubicBezTo>
                <a:cubicBezTo>
                  <a:pt x="465" y="1425"/>
                  <a:pt x="478" y="1407"/>
                  <a:pt x="495" y="1395"/>
                </a:cubicBezTo>
                <a:cubicBezTo>
                  <a:pt x="600" y="1320"/>
                  <a:pt x="512" y="1399"/>
                  <a:pt x="600" y="1350"/>
                </a:cubicBezTo>
                <a:cubicBezTo>
                  <a:pt x="661" y="1316"/>
                  <a:pt x="721" y="1269"/>
                  <a:pt x="780" y="1230"/>
                </a:cubicBezTo>
                <a:cubicBezTo>
                  <a:pt x="827" y="1199"/>
                  <a:pt x="885" y="1172"/>
                  <a:pt x="930" y="1140"/>
                </a:cubicBezTo>
                <a:cubicBezTo>
                  <a:pt x="947" y="1128"/>
                  <a:pt x="958" y="1108"/>
                  <a:pt x="975" y="1095"/>
                </a:cubicBezTo>
                <a:cubicBezTo>
                  <a:pt x="1003" y="1073"/>
                  <a:pt x="1035" y="1055"/>
                  <a:pt x="1065" y="1035"/>
                </a:cubicBezTo>
                <a:cubicBezTo>
                  <a:pt x="1080" y="1025"/>
                  <a:pt x="1110" y="1005"/>
                  <a:pt x="1110" y="1005"/>
                </a:cubicBezTo>
                <a:cubicBezTo>
                  <a:pt x="1129" y="949"/>
                  <a:pt x="1118" y="974"/>
                  <a:pt x="1140" y="930"/>
                </a:cubicBezTo>
                <a:cubicBezTo>
                  <a:pt x="1212" y="978"/>
                  <a:pt x="1268" y="1028"/>
                  <a:pt x="1335" y="1080"/>
                </a:cubicBezTo>
                <a:cubicBezTo>
                  <a:pt x="1378" y="1113"/>
                  <a:pt x="1432" y="1132"/>
                  <a:pt x="1470" y="1170"/>
                </a:cubicBezTo>
                <a:cubicBezTo>
                  <a:pt x="1498" y="1198"/>
                  <a:pt x="1522" y="1228"/>
                  <a:pt x="1560" y="1245"/>
                </a:cubicBezTo>
                <a:cubicBezTo>
                  <a:pt x="1639" y="1280"/>
                  <a:pt x="1730" y="1303"/>
                  <a:pt x="1815" y="1320"/>
                </a:cubicBezTo>
                <a:cubicBezTo>
                  <a:pt x="1944" y="1406"/>
                  <a:pt x="1781" y="1303"/>
                  <a:pt x="1905" y="1365"/>
                </a:cubicBezTo>
                <a:cubicBezTo>
                  <a:pt x="1984" y="1405"/>
                  <a:pt x="1918" y="1385"/>
                  <a:pt x="1995" y="1440"/>
                </a:cubicBezTo>
                <a:cubicBezTo>
                  <a:pt x="2013" y="1453"/>
                  <a:pt x="2035" y="1460"/>
                  <a:pt x="2055" y="1470"/>
                </a:cubicBezTo>
                <a:cubicBezTo>
                  <a:pt x="2103" y="1541"/>
                  <a:pt x="2068" y="1509"/>
                  <a:pt x="2175" y="1545"/>
                </a:cubicBezTo>
                <a:cubicBezTo>
                  <a:pt x="2224" y="1561"/>
                  <a:pt x="2261" y="1604"/>
                  <a:pt x="2310" y="1620"/>
                </a:cubicBezTo>
                <a:cubicBezTo>
                  <a:pt x="2370" y="1580"/>
                  <a:pt x="2436" y="1538"/>
                  <a:pt x="2505" y="1515"/>
                </a:cubicBezTo>
                <a:cubicBezTo>
                  <a:pt x="2520" y="1500"/>
                  <a:pt x="2532" y="1482"/>
                  <a:pt x="2550" y="1470"/>
                </a:cubicBezTo>
                <a:cubicBezTo>
                  <a:pt x="2585" y="1447"/>
                  <a:pt x="2708" y="1422"/>
                  <a:pt x="2745" y="1410"/>
                </a:cubicBezTo>
                <a:cubicBezTo>
                  <a:pt x="2760" y="1405"/>
                  <a:pt x="2775" y="1400"/>
                  <a:pt x="2790" y="1395"/>
                </a:cubicBezTo>
                <a:cubicBezTo>
                  <a:pt x="2805" y="1390"/>
                  <a:pt x="2835" y="1380"/>
                  <a:pt x="2835" y="1380"/>
                </a:cubicBezTo>
                <a:cubicBezTo>
                  <a:pt x="2878" y="1423"/>
                  <a:pt x="2959" y="1496"/>
                  <a:pt x="3015" y="1515"/>
                </a:cubicBezTo>
                <a:cubicBezTo>
                  <a:pt x="3045" y="1525"/>
                  <a:pt x="3105" y="1545"/>
                  <a:pt x="3105" y="1545"/>
                </a:cubicBezTo>
                <a:cubicBezTo>
                  <a:pt x="3132" y="1572"/>
                  <a:pt x="3164" y="1598"/>
                  <a:pt x="3180" y="1635"/>
                </a:cubicBezTo>
                <a:cubicBezTo>
                  <a:pt x="3219" y="1725"/>
                  <a:pt x="3161" y="1672"/>
                  <a:pt x="3240" y="1725"/>
                </a:cubicBezTo>
                <a:cubicBezTo>
                  <a:pt x="3250" y="1755"/>
                  <a:pt x="3260" y="1785"/>
                  <a:pt x="3270" y="1815"/>
                </a:cubicBezTo>
                <a:cubicBezTo>
                  <a:pt x="3277" y="1835"/>
                  <a:pt x="3301" y="1844"/>
                  <a:pt x="3315" y="1860"/>
                </a:cubicBezTo>
                <a:cubicBezTo>
                  <a:pt x="3327" y="1874"/>
                  <a:pt x="3335" y="1890"/>
                  <a:pt x="3345" y="1905"/>
                </a:cubicBezTo>
                <a:cubicBezTo>
                  <a:pt x="3419" y="1880"/>
                  <a:pt x="3371" y="1908"/>
                  <a:pt x="3420" y="1830"/>
                </a:cubicBezTo>
                <a:cubicBezTo>
                  <a:pt x="3429" y="1816"/>
                  <a:pt x="3485" y="1747"/>
                  <a:pt x="3495" y="1725"/>
                </a:cubicBezTo>
                <a:cubicBezTo>
                  <a:pt x="3523" y="1663"/>
                  <a:pt x="3536" y="1595"/>
                  <a:pt x="3555" y="1530"/>
                </a:cubicBezTo>
                <a:cubicBezTo>
                  <a:pt x="3580" y="1442"/>
                  <a:pt x="3556" y="1528"/>
                  <a:pt x="3600" y="1440"/>
                </a:cubicBezTo>
                <a:cubicBezTo>
                  <a:pt x="3662" y="1316"/>
                  <a:pt x="3551" y="1491"/>
                  <a:pt x="3645" y="1335"/>
                </a:cubicBezTo>
                <a:cubicBezTo>
                  <a:pt x="3664" y="1304"/>
                  <a:pt x="3694" y="1279"/>
                  <a:pt x="3705" y="1245"/>
                </a:cubicBezTo>
                <a:cubicBezTo>
                  <a:pt x="3720" y="1200"/>
                  <a:pt x="3735" y="1155"/>
                  <a:pt x="3750" y="1110"/>
                </a:cubicBezTo>
                <a:cubicBezTo>
                  <a:pt x="3756" y="1093"/>
                  <a:pt x="3773" y="1081"/>
                  <a:pt x="3780" y="1065"/>
                </a:cubicBezTo>
                <a:cubicBezTo>
                  <a:pt x="3839" y="933"/>
                  <a:pt x="3773" y="1012"/>
                  <a:pt x="3855" y="930"/>
                </a:cubicBezTo>
                <a:cubicBezTo>
                  <a:pt x="3875" y="871"/>
                  <a:pt x="3908" y="862"/>
                  <a:pt x="3930" y="795"/>
                </a:cubicBezTo>
                <a:cubicBezTo>
                  <a:pt x="3951" y="733"/>
                  <a:pt x="3936" y="763"/>
                  <a:pt x="3975" y="705"/>
                </a:cubicBezTo>
                <a:cubicBezTo>
                  <a:pt x="4057" y="787"/>
                  <a:pt x="4007" y="719"/>
                  <a:pt x="4035" y="885"/>
                </a:cubicBezTo>
                <a:cubicBezTo>
                  <a:pt x="4045" y="945"/>
                  <a:pt x="4067" y="1005"/>
                  <a:pt x="4080" y="1065"/>
                </a:cubicBezTo>
                <a:cubicBezTo>
                  <a:pt x="4083" y="1079"/>
                  <a:pt x="4103" y="1210"/>
                  <a:pt x="4110" y="1230"/>
                </a:cubicBezTo>
                <a:cubicBezTo>
                  <a:pt x="4116" y="1247"/>
                  <a:pt x="4133" y="1259"/>
                  <a:pt x="4140" y="1275"/>
                </a:cubicBezTo>
                <a:cubicBezTo>
                  <a:pt x="4153" y="1304"/>
                  <a:pt x="4152" y="1339"/>
                  <a:pt x="4170" y="1365"/>
                </a:cubicBezTo>
                <a:cubicBezTo>
                  <a:pt x="4233" y="1459"/>
                  <a:pt x="4288" y="1557"/>
                  <a:pt x="4350" y="1650"/>
                </a:cubicBezTo>
                <a:cubicBezTo>
                  <a:pt x="4412" y="1635"/>
                  <a:pt x="4453" y="1605"/>
                  <a:pt x="4515" y="1590"/>
                </a:cubicBezTo>
                <a:cubicBezTo>
                  <a:pt x="4572" y="1552"/>
                  <a:pt x="4636" y="1533"/>
                  <a:pt x="4695" y="1500"/>
                </a:cubicBezTo>
                <a:cubicBezTo>
                  <a:pt x="4761" y="1463"/>
                  <a:pt x="4818" y="1412"/>
                  <a:pt x="4875" y="1365"/>
                </a:cubicBezTo>
                <a:cubicBezTo>
                  <a:pt x="4905" y="1340"/>
                  <a:pt x="4936" y="1316"/>
                  <a:pt x="4965" y="1290"/>
                </a:cubicBezTo>
                <a:cubicBezTo>
                  <a:pt x="4997" y="1262"/>
                  <a:pt x="5055" y="1200"/>
                  <a:pt x="5055" y="1200"/>
                </a:cubicBezTo>
                <a:cubicBezTo>
                  <a:pt x="5060" y="1185"/>
                  <a:pt x="5060" y="1167"/>
                  <a:pt x="5070" y="1155"/>
                </a:cubicBezTo>
                <a:cubicBezTo>
                  <a:pt x="5081" y="1141"/>
                  <a:pt x="5105" y="1140"/>
                  <a:pt x="5115" y="1125"/>
                </a:cubicBezTo>
                <a:cubicBezTo>
                  <a:pt x="5132" y="1098"/>
                  <a:pt x="5145" y="1035"/>
                  <a:pt x="5145" y="1035"/>
                </a:cubicBezTo>
                <a:cubicBezTo>
                  <a:pt x="5165" y="1135"/>
                  <a:pt x="5180" y="1236"/>
                  <a:pt x="5205" y="1335"/>
                </a:cubicBezTo>
                <a:cubicBezTo>
                  <a:pt x="5211" y="1359"/>
                  <a:pt x="5219" y="1427"/>
                  <a:pt x="5235" y="1455"/>
                </a:cubicBezTo>
                <a:cubicBezTo>
                  <a:pt x="5261" y="1502"/>
                  <a:pt x="5308" y="1539"/>
                  <a:pt x="5325" y="1590"/>
                </a:cubicBezTo>
                <a:cubicBezTo>
                  <a:pt x="5347" y="1655"/>
                  <a:pt x="5329" y="1624"/>
                  <a:pt x="5385" y="1680"/>
                </a:cubicBezTo>
                <a:cubicBezTo>
                  <a:pt x="5395" y="1710"/>
                  <a:pt x="5397" y="1744"/>
                  <a:pt x="5415" y="1770"/>
                </a:cubicBezTo>
                <a:cubicBezTo>
                  <a:pt x="5425" y="1785"/>
                  <a:pt x="5437" y="1799"/>
                  <a:pt x="5445" y="1815"/>
                </a:cubicBezTo>
                <a:cubicBezTo>
                  <a:pt x="5452" y="1829"/>
                  <a:pt x="5450" y="1848"/>
                  <a:pt x="5460" y="1860"/>
                </a:cubicBezTo>
                <a:cubicBezTo>
                  <a:pt x="5471" y="1874"/>
                  <a:pt x="5490" y="1880"/>
                  <a:pt x="5505" y="1890"/>
                </a:cubicBezTo>
                <a:cubicBezTo>
                  <a:pt x="5515" y="1905"/>
                  <a:pt x="5522" y="1922"/>
                  <a:pt x="5535" y="1935"/>
                </a:cubicBezTo>
                <a:cubicBezTo>
                  <a:pt x="5548" y="1948"/>
                  <a:pt x="5569" y="1951"/>
                  <a:pt x="5580" y="1965"/>
                </a:cubicBezTo>
                <a:cubicBezTo>
                  <a:pt x="5590" y="1977"/>
                  <a:pt x="5588" y="1996"/>
                  <a:pt x="5595" y="2010"/>
                </a:cubicBezTo>
                <a:cubicBezTo>
                  <a:pt x="5653" y="2126"/>
                  <a:pt x="5602" y="1987"/>
                  <a:pt x="5640" y="2100"/>
                </a:cubicBezTo>
                <a:cubicBezTo>
                  <a:pt x="5691" y="2024"/>
                  <a:pt x="5693" y="1919"/>
                  <a:pt x="5715" y="1830"/>
                </a:cubicBezTo>
                <a:cubicBezTo>
                  <a:pt x="5720" y="1810"/>
                  <a:pt x="5725" y="1790"/>
                  <a:pt x="5730" y="1770"/>
                </a:cubicBezTo>
                <a:cubicBezTo>
                  <a:pt x="5738" y="1739"/>
                  <a:pt x="5760" y="1680"/>
                  <a:pt x="5760" y="1680"/>
                </a:cubicBezTo>
                <a:cubicBezTo>
                  <a:pt x="5766" y="1641"/>
                  <a:pt x="5769" y="1572"/>
                  <a:pt x="5790" y="1530"/>
                </a:cubicBezTo>
                <a:cubicBezTo>
                  <a:pt x="5798" y="1514"/>
                  <a:pt x="5813" y="1501"/>
                  <a:pt x="5820" y="1485"/>
                </a:cubicBezTo>
                <a:cubicBezTo>
                  <a:pt x="5846" y="1428"/>
                  <a:pt x="5860" y="1312"/>
                  <a:pt x="5895" y="1260"/>
                </a:cubicBezTo>
                <a:cubicBezTo>
                  <a:pt x="5905" y="1245"/>
                  <a:pt x="5918" y="1231"/>
                  <a:pt x="5925" y="1215"/>
                </a:cubicBezTo>
                <a:cubicBezTo>
                  <a:pt x="5938" y="1186"/>
                  <a:pt x="5937" y="1151"/>
                  <a:pt x="5955" y="1125"/>
                </a:cubicBezTo>
                <a:cubicBezTo>
                  <a:pt x="5986" y="1079"/>
                  <a:pt x="6009" y="1027"/>
                  <a:pt x="6030" y="975"/>
                </a:cubicBezTo>
                <a:cubicBezTo>
                  <a:pt x="6060" y="899"/>
                  <a:pt x="6094" y="827"/>
                  <a:pt x="6120" y="750"/>
                </a:cubicBezTo>
                <a:cubicBezTo>
                  <a:pt x="6125" y="735"/>
                  <a:pt x="6130" y="720"/>
                  <a:pt x="6135" y="705"/>
                </a:cubicBezTo>
                <a:cubicBezTo>
                  <a:pt x="6140" y="690"/>
                  <a:pt x="6150" y="660"/>
                  <a:pt x="6150" y="660"/>
                </a:cubicBezTo>
                <a:cubicBezTo>
                  <a:pt x="6162" y="772"/>
                  <a:pt x="6164" y="809"/>
                  <a:pt x="6210" y="900"/>
                </a:cubicBezTo>
                <a:cubicBezTo>
                  <a:pt x="6286" y="1504"/>
                  <a:pt x="6194" y="720"/>
                  <a:pt x="6255" y="1455"/>
                </a:cubicBezTo>
                <a:cubicBezTo>
                  <a:pt x="6258" y="1496"/>
                  <a:pt x="6279" y="1534"/>
                  <a:pt x="6285" y="1575"/>
                </a:cubicBezTo>
                <a:cubicBezTo>
                  <a:pt x="6310" y="1737"/>
                  <a:pt x="6338" y="1899"/>
                  <a:pt x="6390" y="2055"/>
                </a:cubicBezTo>
                <a:cubicBezTo>
                  <a:pt x="6421" y="2307"/>
                  <a:pt x="6506" y="2543"/>
                  <a:pt x="6555" y="2790"/>
                </a:cubicBezTo>
                <a:cubicBezTo>
                  <a:pt x="6565" y="2750"/>
                  <a:pt x="6567" y="2707"/>
                  <a:pt x="6585" y="2670"/>
                </a:cubicBezTo>
                <a:cubicBezTo>
                  <a:pt x="6595" y="2650"/>
                  <a:pt x="6607" y="2631"/>
                  <a:pt x="6615" y="2610"/>
                </a:cubicBezTo>
                <a:cubicBezTo>
                  <a:pt x="6622" y="2591"/>
                  <a:pt x="6622" y="2569"/>
                  <a:pt x="6630" y="2550"/>
                </a:cubicBezTo>
                <a:cubicBezTo>
                  <a:pt x="6646" y="2513"/>
                  <a:pt x="6672" y="2481"/>
                  <a:pt x="6690" y="2445"/>
                </a:cubicBezTo>
                <a:cubicBezTo>
                  <a:pt x="6720" y="2293"/>
                  <a:pt x="6681" y="2447"/>
                  <a:pt x="6750" y="2295"/>
                </a:cubicBezTo>
                <a:cubicBezTo>
                  <a:pt x="6780" y="2229"/>
                  <a:pt x="6789" y="2148"/>
                  <a:pt x="6825" y="2085"/>
                </a:cubicBezTo>
                <a:cubicBezTo>
                  <a:pt x="6837" y="2063"/>
                  <a:pt x="6858" y="2047"/>
                  <a:pt x="6870" y="2025"/>
                </a:cubicBezTo>
                <a:cubicBezTo>
                  <a:pt x="6915" y="1943"/>
                  <a:pt x="6923" y="1849"/>
                  <a:pt x="6975" y="1770"/>
                </a:cubicBezTo>
                <a:cubicBezTo>
                  <a:pt x="6995" y="1650"/>
                  <a:pt x="7055" y="1559"/>
                  <a:pt x="7095" y="1440"/>
                </a:cubicBezTo>
                <a:cubicBezTo>
                  <a:pt x="7139" y="1309"/>
                  <a:pt x="7177" y="1161"/>
                  <a:pt x="7260" y="1050"/>
                </a:cubicBezTo>
                <a:cubicBezTo>
                  <a:pt x="7276" y="995"/>
                  <a:pt x="7283" y="937"/>
                  <a:pt x="7305" y="885"/>
                </a:cubicBezTo>
                <a:cubicBezTo>
                  <a:pt x="7312" y="868"/>
                  <a:pt x="7327" y="856"/>
                  <a:pt x="7335" y="840"/>
                </a:cubicBezTo>
                <a:cubicBezTo>
                  <a:pt x="7364" y="781"/>
                  <a:pt x="7370" y="719"/>
                  <a:pt x="7395" y="660"/>
                </a:cubicBezTo>
                <a:cubicBezTo>
                  <a:pt x="7404" y="639"/>
                  <a:pt x="7418" y="621"/>
                  <a:pt x="7425" y="600"/>
                </a:cubicBezTo>
                <a:cubicBezTo>
                  <a:pt x="7438" y="561"/>
                  <a:pt x="7437" y="517"/>
                  <a:pt x="7455" y="480"/>
                </a:cubicBezTo>
                <a:cubicBezTo>
                  <a:pt x="7484" y="423"/>
                  <a:pt x="7497" y="376"/>
                  <a:pt x="7515" y="315"/>
                </a:cubicBezTo>
                <a:cubicBezTo>
                  <a:pt x="7524" y="285"/>
                  <a:pt x="7545" y="225"/>
                  <a:pt x="7545" y="225"/>
                </a:cubicBezTo>
                <a:cubicBezTo>
                  <a:pt x="7568" y="318"/>
                  <a:pt x="7576" y="379"/>
                  <a:pt x="7590" y="480"/>
                </a:cubicBezTo>
                <a:cubicBezTo>
                  <a:pt x="7598" y="535"/>
                  <a:pt x="7626" y="641"/>
                  <a:pt x="7650" y="690"/>
                </a:cubicBezTo>
                <a:cubicBezTo>
                  <a:pt x="7658" y="706"/>
                  <a:pt x="7673" y="719"/>
                  <a:pt x="7680" y="735"/>
                </a:cubicBezTo>
                <a:cubicBezTo>
                  <a:pt x="7713" y="810"/>
                  <a:pt x="7719" y="902"/>
                  <a:pt x="7755" y="975"/>
                </a:cubicBezTo>
                <a:cubicBezTo>
                  <a:pt x="7763" y="991"/>
                  <a:pt x="7777" y="1004"/>
                  <a:pt x="7785" y="1020"/>
                </a:cubicBezTo>
                <a:cubicBezTo>
                  <a:pt x="7805" y="1061"/>
                  <a:pt x="7806" y="1114"/>
                  <a:pt x="7815" y="1155"/>
                </a:cubicBezTo>
                <a:cubicBezTo>
                  <a:pt x="7832" y="1230"/>
                  <a:pt x="7847" y="1301"/>
                  <a:pt x="7890" y="1365"/>
                </a:cubicBezTo>
                <a:cubicBezTo>
                  <a:pt x="7895" y="1425"/>
                  <a:pt x="7878" y="1491"/>
                  <a:pt x="7905" y="1545"/>
                </a:cubicBezTo>
                <a:cubicBezTo>
                  <a:pt x="7908" y="1550"/>
                  <a:pt x="7974" y="1448"/>
                  <a:pt x="7980" y="1440"/>
                </a:cubicBezTo>
                <a:cubicBezTo>
                  <a:pt x="7996" y="1376"/>
                  <a:pt x="8019" y="1330"/>
                  <a:pt x="8055" y="1275"/>
                </a:cubicBezTo>
                <a:cubicBezTo>
                  <a:pt x="8075" y="1196"/>
                  <a:pt x="8072" y="1183"/>
                  <a:pt x="8130" y="1125"/>
                </a:cubicBezTo>
                <a:cubicBezTo>
                  <a:pt x="8140" y="1095"/>
                  <a:pt x="8150" y="1065"/>
                  <a:pt x="8160" y="1035"/>
                </a:cubicBezTo>
                <a:cubicBezTo>
                  <a:pt x="8166" y="1018"/>
                  <a:pt x="8182" y="1006"/>
                  <a:pt x="8190" y="990"/>
                </a:cubicBezTo>
                <a:cubicBezTo>
                  <a:pt x="8197" y="976"/>
                  <a:pt x="8200" y="960"/>
                  <a:pt x="8205" y="945"/>
                </a:cubicBezTo>
                <a:cubicBezTo>
                  <a:pt x="8246" y="1006"/>
                  <a:pt x="8263" y="1070"/>
                  <a:pt x="8280" y="1140"/>
                </a:cubicBezTo>
                <a:cubicBezTo>
                  <a:pt x="8302" y="1358"/>
                  <a:pt x="8337" y="1593"/>
                  <a:pt x="8415" y="1800"/>
                </a:cubicBezTo>
                <a:cubicBezTo>
                  <a:pt x="8454" y="1905"/>
                  <a:pt x="8431" y="1818"/>
                  <a:pt x="8475" y="1905"/>
                </a:cubicBezTo>
                <a:cubicBezTo>
                  <a:pt x="8500" y="1956"/>
                  <a:pt x="8502" y="2016"/>
                  <a:pt x="8520" y="2070"/>
                </a:cubicBezTo>
                <a:cubicBezTo>
                  <a:pt x="8554" y="1967"/>
                  <a:pt x="8516" y="2092"/>
                  <a:pt x="8550" y="1905"/>
                </a:cubicBezTo>
                <a:cubicBezTo>
                  <a:pt x="8557" y="1869"/>
                  <a:pt x="8571" y="1835"/>
                  <a:pt x="8580" y="1800"/>
                </a:cubicBezTo>
                <a:cubicBezTo>
                  <a:pt x="8590" y="1700"/>
                  <a:pt x="8593" y="1596"/>
                  <a:pt x="8625" y="1500"/>
                </a:cubicBezTo>
                <a:cubicBezTo>
                  <a:pt x="8630" y="1445"/>
                  <a:pt x="8631" y="1390"/>
                  <a:pt x="8640" y="1335"/>
                </a:cubicBezTo>
                <a:cubicBezTo>
                  <a:pt x="8646" y="1294"/>
                  <a:pt x="8670" y="1215"/>
                  <a:pt x="8670" y="1215"/>
                </a:cubicBezTo>
                <a:cubicBezTo>
                  <a:pt x="8681" y="1120"/>
                  <a:pt x="8677" y="1096"/>
                  <a:pt x="8700" y="1020"/>
                </a:cubicBezTo>
                <a:cubicBezTo>
                  <a:pt x="8709" y="990"/>
                  <a:pt x="8730" y="930"/>
                  <a:pt x="8730" y="930"/>
                </a:cubicBezTo>
                <a:cubicBezTo>
                  <a:pt x="8741" y="830"/>
                  <a:pt x="8733" y="715"/>
                  <a:pt x="8790" y="630"/>
                </a:cubicBezTo>
                <a:cubicBezTo>
                  <a:pt x="8802" y="543"/>
                  <a:pt x="8804" y="504"/>
                  <a:pt x="8850" y="435"/>
                </a:cubicBezTo>
                <a:cubicBezTo>
                  <a:pt x="8887" y="289"/>
                  <a:pt x="8934" y="146"/>
                  <a:pt x="8970" y="0"/>
                </a:cubicBezTo>
                <a:cubicBezTo>
                  <a:pt x="9009" y="65"/>
                  <a:pt x="9034" y="133"/>
                  <a:pt x="9075" y="195"/>
                </a:cubicBezTo>
                <a:cubicBezTo>
                  <a:pt x="9097" y="349"/>
                  <a:pt x="9146" y="493"/>
                  <a:pt x="9180" y="645"/>
                </a:cubicBezTo>
                <a:cubicBezTo>
                  <a:pt x="9199" y="730"/>
                  <a:pt x="9206" y="835"/>
                  <a:pt x="9240" y="915"/>
                </a:cubicBezTo>
                <a:cubicBezTo>
                  <a:pt x="9327" y="1119"/>
                  <a:pt x="9222" y="815"/>
                  <a:pt x="9285" y="1005"/>
                </a:cubicBezTo>
                <a:cubicBezTo>
                  <a:pt x="9294" y="1194"/>
                  <a:pt x="9260" y="1268"/>
                  <a:pt x="9345" y="1395"/>
                </a:cubicBezTo>
                <a:cubicBezTo>
                  <a:pt x="9362" y="1461"/>
                  <a:pt x="9376" y="1523"/>
                  <a:pt x="9390" y="1590"/>
                </a:cubicBezTo>
                <a:cubicBezTo>
                  <a:pt x="9399" y="1630"/>
                  <a:pt x="9420" y="1710"/>
                  <a:pt x="9420" y="1710"/>
                </a:cubicBezTo>
                <a:cubicBezTo>
                  <a:pt x="9433" y="1900"/>
                  <a:pt x="9458" y="2079"/>
                  <a:pt x="9495" y="2265"/>
                </a:cubicBezTo>
                <a:cubicBezTo>
                  <a:pt x="9500" y="2350"/>
                  <a:pt x="9505" y="2435"/>
                  <a:pt x="9510" y="2520"/>
                </a:cubicBezTo>
                <a:cubicBezTo>
                  <a:pt x="9515" y="2595"/>
                  <a:pt x="9525" y="2670"/>
                  <a:pt x="9525" y="2745"/>
                </a:cubicBezTo>
                <a:cubicBezTo>
                  <a:pt x="9525" y="2759"/>
                  <a:pt x="9510" y="2696"/>
                  <a:pt x="9510" y="2685"/>
                </a:cubicBezTo>
              </a:path>
            </a:pathLst>
          </a:custGeom>
          <a:noFill/>
          <a:ln w="28575" cmpd="sng">
            <a:solidFill>
              <a:srgbClr val="000000"/>
            </a:solidFill>
            <a:round/>
            <a:headEnd/>
            <a:tailEnd/>
          </a:ln>
        </p:spPr>
        <p:txBody>
          <a:bodyPr/>
          <a:lstStyle/>
          <a:p>
            <a:endParaRPr lang="en-CA" dirty="0"/>
          </a:p>
        </p:txBody>
      </p:sp>
      <p:sp>
        <p:nvSpPr>
          <p:cNvPr id="2102" name="Rectangle 54"/>
          <p:cNvSpPr>
            <a:spLocks noChangeArrowheads="1"/>
          </p:cNvSpPr>
          <p:nvPr/>
        </p:nvSpPr>
        <p:spPr bwMode="auto">
          <a:xfrm rot="10800000" flipH="1" flipV="1">
            <a:off x="7467600" y="1295400"/>
            <a:ext cx="762000" cy="2590800"/>
          </a:xfrm>
          <a:prstGeom prst="rect">
            <a:avLst/>
          </a:prstGeom>
          <a:solidFill>
            <a:schemeClr val="accent2">
              <a:lumMod val="40000"/>
              <a:lumOff val="60000"/>
            </a:schemeClr>
          </a:solidFill>
          <a:ln w="9525">
            <a:solidFill>
              <a:srgbClr val="000000"/>
            </a:solidFill>
            <a:miter lim="800000"/>
            <a:headEnd/>
            <a:tailEnd/>
          </a:ln>
        </p:spPr>
        <p:txBody>
          <a:bodyPr vert="vert"/>
          <a:lstStyle/>
          <a:p>
            <a:pPr algn="ctr">
              <a:spcAft>
                <a:spcPts val="1000"/>
              </a:spcAft>
              <a:defRPr/>
            </a:pPr>
            <a:endParaRPr lang="en-CA" sz="1400" dirty="0">
              <a:solidFill>
                <a:schemeClr val="bg1"/>
              </a:solidFill>
              <a:latin typeface="Calibri" pitchFamily="34" charset="0"/>
            </a:endParaRPr>
          </a:p>
          <a:p>
            <a:pPr algn="ctr">
              <a:spcAft>
                <a:spcPts val="1000"/>
              </a:spcAft>
              <a:defRPr/>
            </a:pPr>
            <a:r>
              <a:rPr lang="en-CA" sz="2000" b="1" dirty="0">
                <a:latin typeface="+mn-lt"/>
              </a:rPr>
              <a:t>Oscillation</a:t>
            </a:r>
          </a:p>
        </p:txBody>
      </p:sp>
      <p:sp>
        <p:nvSpPr>
          <p:cNvPr id="67592" name="Text Box 55"/>
          <p:cNvSpPr txBox="1">
            <a:spLocks noChangeArrowheads="1"/>
          </p:cNvSpPr>
          <p:nvPr/>
        </p:nvSpPr>
        <p:spPr bwMode="auto">
          <a:xfrm>
            <a:off x="3810000" y="4038600"/>
            <a:ext cx="1066800" cy="1076325"/>
          </a:xfrm>
          <a:prstGeom prst="rect">
            <a:avLst/>
          </a:prstGeom>
          <a:solidFill>
            <a:schemeClr val="accent1">
              <a:lumMod val="60000"/>
              <a:lumOff val="40000"/>
            </a:schemeClr>
          </a:solidFill>
          <a:ln w="9525">
            <a:solidFill>
              <a:srgbClr val="000000"/>
            </a:solidFill>
            <a:miter lim="800000"/>
            <a:headEnd/>
            <a:tailEnd/>
          </a:ln>
        </p:spPr>
        <p:txBody>
          <a:bodyPr/>
          <a:lstStyle/>
          <a:p>
            <a:pPr>
              <a:buFontTx/>
              <a:buChar char="•"/>
              <a:tabLst>
                <a:tab pos="114300" algn="l"/>
              </a:tabLst>
            </a:pPr>
            <a:r>
              <a:rPr lang="en-CA" sz="1200" dirty="0">
                <a:solidFill>
                  <a:srgbClr val="000000"/>
                </a:solidFill>
                <a:ea typeface="Times New Roman" pitchFamily="18" charset="0"/>
                <a:cs typeface="Arial" charset="0"/>
              </a:rPr>
              <a:t>Lonely</a:t>
            </a:r>
            <a:endParaRPr lang="en-CA" sz="1600" dirty="0">
              <a:solidFill>
                <a:srgbClr val="000000"/>
              </a:solidFill>
              <a:ea typeface="Times New Roman" pitchFamily="18" charset="0"/>
              <a:cs typeface="Arial" charset="0"/>
            </a:endParaRPr>
          </a:p>
          <a:p>
            <a:pPr eaLnBrk="0" hangingPunct="0">
              <a:buFontTx/>
              <a:buChar char="•"/>
              <a:tabLst>
                <a:tab pos="114300" algn="l"/>
              </a:tabLst>
            </a:pPr>
            <a:r>
              <a:rPr lang="en-CA" sz="1200" dirty="0">
                <a:solidFill>
                  <a:srgbClr val="000000"/>
                </a:solidFill>
                <a:ea typeface="Times New Roman" pitchFamily="18" charset="0"/>
                <a:cs typeface="Arial" charset="0"/>
              </a:rPr>
              <a:t>Lost</a:t>
            </a:r>
            <a:endParaRPr lang="en-CA" sz="1600" dirty="0">
              <a:solidFill>
                <a:srgbClr val="000000"/>
              </a:solidFill>
              <a:ea typeface="Times New Roman" pitchFamily="18" charset="0"/>
              <a:cs typeface="Arial" charset="0"/>
            </a:endParaRPr>
          </a:p>
          <a:p>
            <a:pPr eaLnBrk="0" hangingPunct="0">
              <a:buFontTx/>
              <a:buChar char="•"/>
              <a:tabLst>
                <a:tab pos="114300" algn="l"/>
              </a:tabLst>
            </a:pPr>
            <a:r>
              <a:rPr lang="en-CA" sz="1200" dirty="0">
                <a:solidFill>
                  <a:srgbClr val="000000"/>
                </a:solidFill>
                <a:ea typeface="Times New Roman" pitchFamily="18" charset="0"/>
                <a:cs typeface="Arial" charset="0"/>
              </a:rPr>
              <a:t>Isolated</a:t>
            </a:r>
            <a:endParaRPr lang="en-CA" sz="1600" dirty="0">
              <a:solidFill>
                <a:srgbClr val="000000"/>
              </a:solidFill>
              <a:ea typeface="Times New Roman" pitchFamily="18" charset="0"/>
              <a:cs typeface="Arial" charset="0"/>
            </a:endParaRPr>
          </a:p>
          <a:p>
            <a:pPr eaLnBrk="0" hangingPunct="0">
              <a:buFontTx/>
              <a:buChar char="•"/>
              <a:tabLst>
                <a:tab pos="114300" algn="l"/>
              </a:tabLst>
            </a:pPr>
            <a:r>
              <a:rPr lang="en-CA" sz="1200" dirty="0">
                <a:solidFill>
                  <a:srgbClr val="000000"/>
                </a:solidFill>
                <a:ea typeface="Times New Roman" pitchFamily="18" charset="0"/>
                <a:cs typeface="Arial" charset="0"/>
              </a:rPr>
              <a:t>Grieving</a:t>
            </a:r>
            <a:endParaRPr lang="en-CA" sz="1600" dirty="0">
              <a:solidFill>
                <a:srgbClr val="000000"/>
              </a:solidFill>
              <a:ea typeface="Times New Roman" pitchFamily="18" charset="0"/>
              <a:cs typeface="Arial" charset="0"/>
            </a:endParaRPr>
          </a:p>
          <a:p>
            <a:pPr eaLnBrk="0" hangingPunct="0">
              <a:buFontTx/>
              <a:buChar char="•"/>
              <a:tabLst>
                <a:tab pos="114300" algn="l"/>
              </a:tabLst>
            </a:pPr>
            <a:r>
              <a:rPr lang="en-CA" sz="1200" dirty="0">
                <a:solidFill>
                  <a:srgbClr val="000000"/>
                </a:solidFill>
                <a:ea typeface="Times New Roman" pitchFamily="18" charset="0"/>
                <a:cs typeface="Arial" charset="0"/>
              </a:rPr>
              <a:t>Alone</a:t>
            </a:r>
            <a:endParaRPr lang="en-CA" dirty="0">
              <a:solidFill>
                <a:srgbClr val="000000"/>
              </a:solidFill>
              <a:ea typeface="Times New Roman" pitchFamily="18" charset="0"/>
              <a:cs typeface="Arial" charset="0"/>
            </a:endParaRPr>
          </a:p>
        </p:txBody>
      </p:sp>
      <p:sp>
        <p:nvSpPr>
          <p:cNvPr id="67593" name="Text Box 56"/>
          <p:cNvSpPr txBox="1">
            <a:spLocks noChangeArrowheads="1"/>
          </p:cNvSpPr>
          <p:nvPr/>
        </p:nvSpPr>
        <p:spPr bwMode="auto">
          <a:xfrm>
            <a:off x="5257800" y="3978275"/>
            <a:ext cx="2209800" cy="1660525"/>
          </a:xfrm>
          <a:prstGeom prst="rect">
            <a:avLst/>
          </a:prstGeom>
          <a:solidFill>
            <a:schemeClr val="accent1">
              <a:lumMod val="60000"/>
              <a:lumOff val="40000"/>
            </a:schemeClr>
          </a:solidFill>
          <a:ln w="9525">
            <a:solidFill>
              <a:srgbClr val="000000"/>
            </a:solidFill>
            <a:miter lim="800000"/>
            <a:headEnd/>
            <a:tailEnd/>
          </a:ln>
        </p:spPr>
        <p:txBody>
          <a:bodyPr numCol="2" spcCol="91440"/>
          <a:lstStyle/>
          <a:p>
            <a:pPr>
              <a:buFontTx/>
              <a:buChar char="•"/>
              <a:tabLst>
                <a:tab pos="114300" algn="l"/>
              </a:tabLst>
            </a:pPr>
            <a:r>
              <a:rPr lang="en-CA" sz="1200" dirty="0">
                <a:solidFill>
                  <a:srgbClr val="000000"/>
                </a:solidFill>
                <a:ea typeface="Times New Roman" pitchFamily="18" charset="0"/>
                <a:cs typeface="Arial" charset="0"/>
              </a:rPr>
              <a:t>Anxious</a:t>
            </a:r>
          </a:p>
          <a:p>
            <a:pPr eaLnBrk="0" hangingPunct="0">
              <a:buFontTx/>
              <a:buChar char="•"/>
              <a:tabLst>
                <a:tab pos="114300" algn="l"/>
              </a:tabLst>
            </a:pPr>
            <a:r>
              <a:rPr lang="en-CA" sz="1200" dirty="0">
                <a:solidFill>
                  <a:srgbClr val="000000"/>
                </a:solidFill>
                <a:ea typeface="Times New Roman" pitchFamily="18" charset="0"/>
                <a:cs typeface="Arial" charset="0"/>
              </a:rPr>
              <a:t>Guilty</a:t>
            </a:r>
          </a:p>
          <a:p>
            <a:pPr eaLnBrk="0" hangingPunct="0">
              <a:buFontTx/>
              <a:buChar char="•"/>
              <a:tabLst>
                <a:tab pos="114300" algn="l"/>
              </a:tabLst>
            </a:pPr>
            <a:r>
              <a:rPr lang="en-CA" sz="1200" dirty="0">
                <a:solidFill>
                  <a:srgbClr val="000000"/>
                </a:solidFill>
                <a:ea typeface="Times New Roman" pitchFamily="18" charset="0"/>
                <a:cs typeface="Arial" charset="0"/>
              </a:rPr>
              <a:t>Exhausted</a:t>
            </a:r>
          </a:p>
          <a:p>
            <a:pPr eaLnBrk="0" hangingPunct="0">
              <a:buFontTx/>
              <a:buChar char="•"/>
              <a:tabLst>
                <a:tab pos="114300" algn="l"/>
              </a:tabLst>
            </a:pPr>
            <a:r>
              <a:rPr lang="en-CA" sz="1200" dirty="0" smtClean="0">
                <a:solidFill>
                  <a:srgbClr val="000000"/>
                </a:solidFill>
                <a:ea typeface="Times New Roman" pitchFamily="18" charset="0"/>
                <a:cs typeface="Arial" charset="0"/>
              </a:rPr>
              <a:t>Falling apart</a:t>
            </a:r>
            <a:endParaRPr lang="en-CA" sz="1200" dirty="0">
              <a:solidFill>
                <a:srgbClr val="000000"/>
              </a:solidFill>
              <a:ea typeface="Times New Roman" pitchFamily="18" charset="0"/>
              <a:cs typeface="Arial" charset="0"/>
            </a:endParaRPr>
          </a:p>
          <a:p>
            <a:pPr eaLnBrk="0" hangingPunct="0">
              <a:buFontTx/>
              <a:buChar char="•"/>
              <a:tabLst>
                <a:tab pos="114300" algn="l"/>
              </a:tabLst>
            </a:pPr>
            <a:r>
              <a:rPr lang="en-CA" sz="1200" dirty="0">
                <a:solidFill>
                  <a:srgbClr val="000000"/>
                </a:solidFill>
                <a:ea typeface="Times New Roman" pitchFamily="18" charset="0"/>
                <a:cs typeface="Arial" charset="0"/>
              </a:rPr>
              <a:t>Stressed</a:t>
            </a:r>
          </a:p>
          <a:p>
            <a:pPr eaLnBrk="0" hangingPunct="0">
              <a:buFontTx/>
              <a:buChar char="•"/>
              <a:tabLst>
                <a:tab pos="114300" algn="l"/>
              </a:tabLst>
            </a:pPr>
            <a:r>
              <a:rPr lang="en-CA" sz="1200" dirty="0">
                <a:solidFill>
                  <a:srgbClr val="000000"/>
                </a:solidFill>
                <a:ea typeface="Times New Roman" pitchFamily="18" charset="0"/>
                <a:cs typeface="Arial" charset="0"/>
              </a:rPr>
              <a:t>Overwhelmed</a:t>
            </a:r>
          </a:p>
          <a:p>
            <a:pPr eaLnBrk="0" hangingPunct="0">
              <a:buFontTx/>
              <a:buChar char="•"/>
              <a:tabLst>
                <a:tab pos="114300" algn="l"/>
              </a:tabLst>
            </a:pPr>
            <a:r>
              <a:rPr lang="en-CA" sz="1200" dirty="0">
                <a:solidFill>
                  <a:srgbClr val="000000"/>
                </a:solidFill>
                <a:ea typeface="Times New Roman" pitchFamily="18" charset="0"/>
                <a:cs typeface="Arial" charset="0"/>
              </a:rPr>
              <a:t>Depressed</a:t>
            </a:r>
            <a:endParaRPr lang="en-CA" sz="1200" dirty="0" smtClean="0">
              <a:solidFill>
                <a:srgbClr val="000000"/>
              </a:solidFill>
              <a:ea typeface="Times New Roman" pitchFamily="18" charset="0"/>
              <a:cs typeface="Arial" charset="0"/>
            </a:endParaRPr>
          </a:p>
          <a:p>
            <a:pPr>
              <a:buFont typeface="Arial" charset="0"/>
              <a:buChar char="•"/>
            </a:pPr>
            <a:r>
              <a:rPr lang="en-CA" sz="1200" dirty="0" smtClean="0">
                <a:solidFill>
                  <a:srgbClr val="000000"/>
                </a:solidFill>
                <a:cs typeface="Arial" charset="0"/>
              </a:rPr>
              <a:t>Doubting</a:t>
            </a:r>
          </a:p>
          <a:p>
            <a:pPr eaLnBrk="0" hangingPunct="0">
              <a:buFontTx/>
              <a:buChar char="•"/>
              <a:tabLst>
                <a:tab pos="114300" algn="l"/>
              </a:tabLst>
            </a:pPr>
            <a:r>
              <a:rPr lang="en-CA" sz="1200" dirty="0" smtClean="0">
                <a:solidFill>
                  <a:srgbClr val="000000"/>
                </a:solidFill>
                <a:cs typeface="Arial" charset="0"/>
              </a:rPr>
              <a:t>Uncertain</a:t>
            </a:r>
          </a:p>
          <a:p>
            <a:pPr eaLnBrk="0" hangingPunct="0">
              <a:buFontTx/>
              <a:buChar char="•"/>
              <a:tabLst>
                <a:tab pos="114300" algn="l"/>
              </a:tabLst>
            </a:pPr>
            <a:r>
              <a:rPr lang="en-CA" sz="1200" dirty="0" smtClean="0">
                <a:solidFill>
                  <a:srgbClr val="000000"/>
                </a:solidFill>
                <a:ea typeface="Times New Roman" pitchFamily="18" charset="0"/>
                <a:cs typeface="Arial" charset="0"/>
              </a:rPr>
              <a:t>Used</a:t>
            </a:r>
          </a:p>
          <a:p>
            <a:pPr>
              <a:buFont typeface="Arial" charset="0"/>
              <a:buChar char="•"/>
            </a:pPr>
            <a:r>
              <a:rPr lang="en-CA" sz="1200" dirty="0" smtClean="0">
                <a:solidFill>
                  <a:srgbClr val="000000"/>
                </a:solidFill>
                <a:cs typeface="Arial" charset="0"/>
              </a:rPr>
              <a:t>Disengaged</a:t>
            </a:r>
          </a:p>
          <a:p>
            <a:pPr>
              <a:buFont typeface="Arial" charset="0"/>
              <a:buChar char="•"/>
            </a:pPr>
            <a:r>
              <a:rPr lang="en-CA" sz="1200" dirty="0" smtClean="0">
                <a:solidFill>
                  <a:srgbClr val="000000"/>
                </a:solidFill>
                <a:cs typeface="Arial" charset="0"/>
              </a:rPr>
              <a:t>Failing</a:t>
            </a:r>
          </a:p>
          <a:p>
            <a:pPr>
              <a:buFont typeface="Arial" charset="0"/>
              <a:buChar char="•"/>
            </a:pPr>
            <a:r>
              <a:rPr lang="en-CA" sz="1200" dirty="0" smtClean="0">
                <a:solidFill>
                  <a:srgbClr val="000000"/>
                </a:solidFill>
                <a:cs typeface="Arial" charset="0"/>
              </a:rPr>
              <a:t>Worried</a:t>
            </a:r>
          </a:p>
          <a:p>
            <a:pPr>
              <a:buFont typeface="Arial" charset="0"/>
              <a:buChar char="•"/>
            </a:pPr>
            <a:r>
              <a:rPr lang="en-CA" sz="1200" dirty="0" smtClean="0">
                <a:solidFill>
                  <a:srgbClr val="000000"/>
                </a:solidFill>
                <a:cs typeface="Arial" charset="0"/>
              </a:rPr>
              <a:t>Tired</a:t>
            </a:r>
          </a:p>
          <a:p>
            <a:pPr>
              <a:buFont typeface="Arial" charset="0"/>
              <a:buChar char="•"/>
            </a:pPr>
            <a:r>
              <a:rPr lang="en-CA" sz="1200" dirty="0" smtClean="0">
                <a:solidFill>
                  <a:srgbClr val="000000"/>
                </a:solidFill>
                <a:cs typeface="Arial" charset="0"/>
              </a:rPr>
              <a:t>Pressured</a:t>
            </a:r>
          </a:p>
          <a:p>
            <a:pPr eaLnBrk="0" hangingPunct="0">
              <a:buFontTx/>
              <a:buChar char="•"/>
              <a:tabLst>
                <a:tab pos="114300" algn="l"/>
              </a:tabLst>
            </a:pPr>
            <a:endParaRPr lang="en-CA" sz="1200" dirty="0">
              <a:solidFill>
                <a:srgbClr val="000000"/>
              </a:solidFill>
              <a:ea typeface="Times New Roman" pitchFamily="18" charset="0"/>
              <a:cs typeface="Arial" charset="0"/>
            </a:endParaRPr>
          </a:p>
        </p:txBody>
      </p:sp>
      <p:sp>
        <p:nvSpPr>
          <p:cNvPr id="67594" name="Text Box 57"/>
          <p:cNvSpPr txBox="1">
            <a:spLocks noChangeArrowheads="1"/>
          </p:cNvSpPr>
          <p:nvPr/>
        </p:nvSpPr>
        <p:spPr bwMode="auto">
          <a:xfrm>
            <a:off x="2438400" y="3581400"/>
            <a:ext cx="1143000" cy="847725"/>
          </a:xfrm>
          <a:prstGeom prst="rect">
            <a:avLst/>
          </a:prstGeom>
          <a:solidFill>
            <a:schemeClr val="accent1">
              <a:lumMod val="60000"/>
              <a:lumOff val="40000"/>
            </a:schemeClr>
          </a:solidFill>
          <a:ln w="9525">
            <a:solidFill>
              <a:srgbClr val="000000"/>
            </a:solidFill>
            <a:miter lim="800000"/>
            <a:headEnd/>
            <a:tailEnd/>
          </a:ln>
        </p:spPr>
        <p:txBody>
          <a:bodyPr/>
          <a:lstStyle/>
          <a:p>
            <a:pPr>
              <a:buFontTx/>
              <a:buChar char="•"/>
              <a:tabLst>
                <a:tab pos="114300" algn="l"/>
              </a:tabLst>
            </a:pPr>
            <a:r>
              <a:rPr lang="en-CA" sz="1200" dirty="0">
                <a:solidFill>
                  <a:srgbClr val="000000"/>
                </a:solidFill>
                <a:cs typeface="Times New Roman" pitchFamily="18" charset="0"/>
              </a:rPr>
              <a:t>Frustrated</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Annoyed</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Angry</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Mad</a:t>
            </a:r>
            <a:endParaRPr lang="en-CA" dirty="0">
              <a:solidFill>
                <a:srgbClr val="000000"/>
              </a:solidFill>
            </a:endParaRPr>
          </a:p>
        </p:txBody>
      </p:sp>
      <p:sp>
        <p:nvSpPr>
          <p:cNvPr id="67595" name="Text Box 58"/>
          <p:cNvSpPr txBox="1">
            <a:spLocks noChangeArrowheads="1"/>
          </p:cNvSpPr>
          <p:nvPr/>
        </p:nvSpPr>
        <p:spPr bwMode="auto">
          <a:xfrm>
            <a:off x="685800" y="3505201"/>
            <a:ext cx="1143000" cy="1600199"/>
          </a:xfrm>
          <a:prstGeom prst="rect">
            <a:avLst/>
          </a:prstGeom>
          <a:solidFill>
            <a:schemeClr val="accent1">
              <a:lumMod val="60000"/>
              <a:lumOff val="40000"/>
            </a:schemeClr>
          </a:solidFill>
          <a:ln w="9525">
            <a:solidFill>
              <a:srgbClr val="000000"/>
            </a:solidFill>
            <a:miter lim="800000"/>
            <a:headEnd/>
            <a:tailEnd/>
          </a:ln>
        </p:spPr>
        <p:txBody>
          <a:bodyPr/>
          <a:lstStyle/>
          <a:p>
            <a:pPr>
              <a:buFontTx/>
              <a:buChar char="•"/>
              <a:tabLst>
                <a:tab pos="114300" algn="l"/>
              </a:tabLst>
            </a:pPr>
            <a:r>
              <a:rPr lang="en-CA" sz="1200" dirty="0">
                <a:solidFill>
                  <a:srgbClr val="000000"/>
                </a:solidFill>
                <a:cs typeface="Times New Roman" pitchFamily="18" charset="0"/>
              </a:rPr>
              <a:t>Dispirited</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Devalued</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Unimportant</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Stuck</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Frazzled</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Struggling</a:t>
            </a:r>
            <a:endParaRPr lang="en-CA" sz="900" dirty="0">
              <a:solidFill>
                <a:srgbClr val="000000"/>
              </a:solidFill>
            </a:endParaRPr>
          </a:p>
          <a:p>
            <a:pPr eaLnBrk="0" hangingPunct="0">
              <a:buFontTx/>
              <a:buChar char="•"/>
              <a:tabLst>
                <a:tab pos="114300" algn="l"/>
              </a:tabLst>
            </a:pPr>
            <a:r>
              <a:rPr lang="en-CA" sz="1200" dirty="0">
                <a:solidFill>
                  <a:srgbClr val="000000"/>
                </a:solidFill>
                <a:cs typeface="Times New Roman" pitchFamily="18" charset="0"/>
              </a:rPr>
              <a:t>Confused</a:t>
            </a:r>
            <a:endParaRPr lang="en-CA" sz="900" dirty="0">
              <a:solidFill>
                <a:srgbClr val="000000"/>
              </a:solidFill>
            </a:endParaRPr>
          </a:p>
          <a:p>
            <a:pPr eaLnBrk="0" hangingPunct="0">
              <a:buFontTx/>
              <a:buChar char="•"/>
              <a:tabLst>
                <a:tab pos="114300" algn="l"/>
              </a:tabLst>
            </a:pPr>
            <a:r>
              <a:rPr lang="en-CA" sz="1200" dirty="0" smtClean="0">
                <a:solidFill>
                  <a:srgbClr val="000000"/>
                </a:solidFill>
                <a:cs typeface="Times New Roman" pitchFamily="18" charset="0"/>
              </a:rPr>
              <a:t>Concerned</a:t>
            </a:r>
            <a:endParaRPr lang="en-CA" sz="900" dirty="0">
              <a:solidFill>
                <a:srgbClr val="000000"/>
              </a:solidFill>
            </a:endParaRPr>
          </a:p>
        </p:txBody>
      </p:sp>
      <p:sp>
        <p:nvSpPr>
          <p:cNvPr id="67596" name="Rectangle 60"/>
          <p:cNvSpPr>
            <a:spLocks noChangeArrowheads="1"/>
          </p:cNvSpPr>
          <p:nvPr/>
        </p:nvSpPr>
        <p:spPr bwMode="auto">
          <a:xfrm>
            <a:off x="0" y="149225"/>
            <a:ext cx="2954338" cy="615950"/>
          </a:xfrm>
          <a:prstGeom prst="rect">
            <a:avLst/>
          </a:prstGeom>
          <a:noFill/>
          <a:ln w="9525">
            <a:noFill/>
            <a:miter lim="800000"/>
            <a:headEnd/>
            <a:tailEnd/>
          </a:ln>
        </p:spPr>
        <p:txBody>
          <a:bodyPr wrap="none" anchor="ctr">
            <a:spAutoFit/>
          </a:bodyPr>
          <a:lstStyle/>
          <a:p>
            <a:r>
              <a:rPr lang="en-CA" sz="1600" dirty="0"/>
              <a:t>			</a:t>
            </a:r>
            <a:endParaRPr lang="en-CA" sz="900" dirty="0"/>
          </a:p>
          <a:p>
            <a:pPr eaLnBrk="0" hangingPunct="0"/>
            <a:endParaRPr lang="en-CA" dirty="0"/>
          </a:p>
        </p:txBody>
      </p:sp>
      <p:sp>
        <p:nvSpPr>
          <p:cNvPr id="67597" name="Rectangle 64"/>
          <p:cNvSpPr>
            <a:spLocks noChangeArrowheads="1"/>
          </p:cNvSpPr>
          <p:nvPr/>
        </p:nvSpPr>
        <p:spPr bwMode="auto">
          <a:xfrm>
            <a:off x="533400" y="3124200"/>
            <a:ext cx="1600200" cy="646113"/>
          </a:xfrm>
          <a:prstGeom prst="rect">
            <a:avLst/>
          </a:prstGeom>
          <a:noFill/>
          <a:ln w="9525">
            <a:noFill/>
            <a:miter lim="800000"/>
            <a:headEnd/>
            <a:tailEnd/>
          </a:ln>
        </p:spPr>
        <p:txBody>
          <a:bodyPr>
            <a:spAutoFit/>
          </a:bodyPr>
          <a:lstStyle/>
          <a:p>
            <a:r>
              <a:rPr lang="en-CA" b="1" dirty="0">
                <a:solidFill>
                  <a:srgbClr val="768D5A"/>
                </a:solidFill>
                <a:cs typeface="Arial" charset="0"/>
              </a:rPr>
              <a:t>Discouraged</a:t>
            </a:r>
            <a:r>
              <a:rPr lang="en-CA" sz="1600" dirty="0">
                <a:solidFill>
                  <a:srgbClr val="768D5A"/>
                </a:solidFill>
                <a:cs typeface="Arial" charset="0"/>
              </a:rPr>
              <a:t> </a:t>
            </a:r>
          </a:p>
          <a:p>
            <a:pPr eaLnBrk="0" hangingPunct="0"/>
            <a:endParaRPr lang="en-CA" dirty="0">
              <a:solidFill>
                <a:srgbClr val="FFFFFF"/>
              </a:solidFill>
            </a:endParaRPr>
          </a:p>
        </p:txBody>
      </p:sp>
      <p:sp>
        <p:nvSpPr>
          <p:cNvPr id="67598" name="Rectangle 65"/>
          <p:cNvSpPr>
            <a:spLocks noChangeArrowheads="1"/>
          </p:cNvSpPr>
          <p:nvPr/>
        </p:nvSpPr>
        <p:spPr bwMode="auto">
          <a:xfrm>
            <a:off x="2590800" y="3200400"/>
            <a:ext cx="761747" cy="369332"/>
          </a:xfrm>
          <a:prstGeom prst="rect">
            <a:avLst/>
          </a:prstGeom>
          <a:noFill/>
          <a:ln w="9525">
            <a:noFill/>
            <a:miter lim="800000"/>
            <a:headEnd/>
            <a:tailEnd/>
          </a:ln>
        </p:spPr>
        <p:txBody>
          <a:bodyPr wrap="none">
            <a:spAutoFit/>
          </a:bodyPr>
          <a:lstStyle/>
          <a:p>
            <a:r>
              <a:rPr lang="en-CA" b="1" dirty="0">
                <a:solidFill>
                  <a:srgbClr val="768D5A"/>
                </a:solidFill>
                <a:cs typeface="Arial" charset="0"/>
              </a:rPr>
              <a:t>Angry</a:t>
            </a:r>
          </a:p>
        </p:txBody>
      </p:sp>
      <p:sp>
        <p:nvSpPr>
          <p:cNvPr id="67599" name="Rectangle 66"/>
          <p:cNvSpPr>
            <a:spLocks noChangeArrowheads="1"/>
          </p:cNvSpPr>
          <p:nvPr/>
        </p:nvSpPr>
        <p:spPr bwMode="auto">
          <a:xfrm>
            <a:off x="3886200" y="3657600"/>
            <a:ext cx="1107094" cy="369332"/>
          </a:xfrm>
          <a:prstGeom prst="rect">
            <a:avLst/>
          </a:prstGeom>
          <a:noFill/>
          <a:ln w="9525">
            <a:noFill/>
            <a:miter lim="800000"/>
            <a:headEnd/>
            <a:tailEnd/>
          </a:ln>
        </p:spPr>
        <p:txBody>
          <a:bodyPr wrap="none">
            <a:spAutoFit/>
          </a:bodyPr>
          <a:lstStyle/>
          <a:p>
            <a:r>
              <a:rPr lang="en-CA" b="1" dirty="0">
                <a:solidFill>
                  <a:srgbClr val="768D5A"/>
                </a:solidFill>
                <a:cs typeface="Arial" charset="0"/>
              </a:rPr>
              <a:t>Alienated</a:t>
            </a:r>
          </a:p>
        </p:txBody>
      </p:sp>
      <p:sp>
        <p:nvSpPr>
          <p:cNvPr id="67600" name="Rectangle 67"/>
          <p:cNvSpPr>
            <a:spLocks noChangeArrowheads="1"/>
          </p:cNvSpPr>
          <p:nvPr/>
        </p:nvSpPr>
        <p:spPr bwMode="auto">
          <a:xfrm>
            <a:off x="5410200" y="3581400"/>
            <a:ext cx="1296111" cy="369332"/>
          </a:xfrm>
          <a:prstGeom prst="rect">
            <a:avLst/>
          </a:prstGeom>
          <a:noFill/>
          <a:ln w="9525">
            <a:noFill/>
            <a:miter lim="800000"/>
            <a:headEnd/>
            <a:tailEnd/>
          </a:ln>
        </p:spPr>
        <p:txBody>
          <a:bodyPr wrap="none">
            <a:spAutoFit/>
          </a:bodyPr>
          <a:lstStyle/>
          <a:p>
            <a:r>
              <a:rPr lang="en-CA" b="1" dirty="0">
                <a:solidFill>
                  <a:srgbClr val="768D5A"/>
                </a:solidFill>
                <a:cs typeface="Arial" charset="0"/>
              </a:rPr>
              <a:t>Burned Out</a:t>
            </a:r>
          </a:p>
        </p:txBody>
      </p:sp>
      <p:sp>
        <p:nvSpPr>
          <p:cNvPr id="67601" name="Line 63"/>
          <p:cNvSpPr>
            <a:spLocks noChangeShapeType="1"/>
          </p:cNvSpPr>
          <p:nvPr/>
        </p:nvSpPr>
        <p:spPr bwMode="auto">
          <a:xfrm>
            <a:off x="7239000" y="1371600"/>
            <a:ext cx="0" cy="2286000"/>
          </a:xfrm>
          <a:prstGeom prst="line">
            <a:avLst/>
          </a:prstGeom>
          <a:noFill/>
          <a:ln w="9525">
            <a:solidFill>
              <a:schemeClr val="tx1"/>
            </a:solidFill>
            <a:round/>
            <a:headEnd type="triangle" w="med" len="med"/>
            <a:tailEnd type="triangle" w="med" len="med"/>
          </a:ln>
        </p:spPr>
        <p:txBody>
          <a:bodyPr/>
          <a:lstStyle/>
          <a:p>
            <a:endParaRPr lang="en-CA" dirty="0"/>
          </a:p>
        </p:txBody>
      </p:sp>
      <p:sp>
        <p:nvSpPr>
          <p:cNvPr id="67602" name="Rectangle 72"/>
          <p:cNvSpPr>
            <a:spLocks noChangeArrowheads="1"/>
          </p:cNvSpPr>
          <p:nvPr/>
        </p:nvSpPr>
        <p:spPr bwMode="auto">
          <a:xfrm>
            <a:off x="533400" y="1676400"/>
            <a:ext cx="1333305" cy="369332"/>
          </a:xfrm>
          <a:prstGeom prst="rect">
            <a:avLst/>
          </a:prstGeom>
          <a:noFill/>
          <a:ln w="9525">
            <a:noFill/>
            <a:miter lim="800000"/>
            <a:headEnd/>
            <a:tailEnd/>
          </a:ln>
        </p:spPr>
        <p:txBody>
          <a:bodyPr wrap="none">
            <a:spAutoFit/>
          </a:bodyPr>
          <a:lstStyle/>
          <a:p>
            <a:r>
              <a:rPr lang="en-CA" b="1" dirty="0">
                <a:solidFill>
                  <a:schemeClr val="accent2">
                    <a:lumMod val="75000"/>
                  </a:schemeClr>
                </a:solidFill>
                <a:cs typeface="Arial" charset="0"/>
              </a:rPr>
              <a:t>Enthusiastic</a:t>
            </a:r>
          </a:p>
        </p:txBody>
      </p:sp>
      <p:sp>
        <p:nvSpPr>
          <p:cNvPr id="67603" name="Rectangle 73"/>
          <p:cNvSpPr>
            <a:spLocks noChangeArrowheads="1"/>
          </p:cNvSpPr>
          <p:nvPr/>
        </p:nvSpPr>
        <p:spPr bwMode="auto">
          <a:xfrm>
            <a:off x="2209800" y="1447800"/>
            <a:ext cx="1245165" cy="369332"/>
          </a:xfrm>
          <a:prstGeom prst="rect">
            <a:avLst/>
          </a:prstGeom>
          <a:noFill/>
          <a:ln w="9525">
            <a:noFill/>
            <a:miter lim="800000"/>
            <a:headEnd/>
            <a:tailEnd/>
          </a:ln>
        </p:spPr>
        <p:txBody>
          <a:bodyPr wrap="none">
            <a:spAutoFit/>
          </a:bodyPr>
          <a:lstStyle/>
          <a:p>
            <a:r>
              <a:rPr lang="en-CA" b="1" dirty="0">
                <a:solidFill>
                  <a:srgbClr val="768D5A"/>
                </a:solidFill>
                <a:cs typeface="Arial" charset="0"/>
              </a:rPr>
              <a:t>Challenged</a:t>
            </a:r>
          </a:p>
        </p:txBody>
      </p:sp>
      <p:sp>
        <p:nvSpPr>
          <p:cNvPr id="67604" name="Rectangle 74"/>
          <p:cNvSpPr>
            <a:spLocks noChangeArrowheads="1"/>
          </p:cNvSpPr>
          <p:nvPr/>
        </p:nvSpPr>
        <p:spPr bwMode="auto">
          <a:xfrm>
            <a:off x="4191000" y="1066800"/>
            <a:ext cx="1298590" cy="369332"/>
          </a:xfrm>
          <a:prstGeom prst="rect">
            <a:avLst/>
          </a:prstGeom>
          <a:noFill/>
          <a:ln w="9525">
            <a:noFill/>
            <a:miter lim="800000"/>
            <a:headEnd/>
            <a:tailEnd/>
          </a:ln>
        </p:spPr>
        <p:txBody>
          <a:bodyPr wrap="none">
            <a:spAutoFit/>
          </a:bodyPr>
          <a:lstStyle/>
          <a:p>
            <a:r>
              <a:rPr lang="en-CA" dirty="0">
                <a:latin typeface="Corbel" pitchFamily="34" charset="0"/>
              </a:rPr>
              <a:t> </a:t>
            </a:r>
            <a:r>
              <a:rPr lang="en-CA" b="1" dirty="0">
                <a:solidFill>
                  <a:srgbClr val="768D5A"/>
                </a:solidFill>
                <a:cs typeface="Arial" charset="0"/>
              </a:rPr>
              <a:t>Competent</a:t>
            </a:r>
          </a:p>
        </p:txBody>
      </p:sp>
      <p:sp>
        <p:nvSpPr>
          <p:cNvPr id="67605" name="Rectangle 75"/>
          <p:cNvSpPr>
            <a:spLocks noChangeArrowheads="1"/>
          </p:cNvSpPr>
          <p:nvPr/>
        </p:nvSpPr>
        <p:spPr bwMode="auto">
          <a:xfrm>
            <a:off x="6324600" y="838200"/>
            <a:ext cx="1107996" cy="369332"/>
          </a:xfrm>
          <a:prstGeom prst="rect">
            <a:avLst/>
          </a:prstGeom>
          <a:noFill/>
          <a:ln w="9525">
            <a:noFill/>
            <a:miter lim="800000"/>
            <a:headEnd/>
            <a:tailEnd/>
          </a:ln>
        </p:spPr>
        <p:txBody>
          <a:bodyPr wrap="none">
            <a:spAutoFit/>
          </a:bodyPr>
          <a:lstStyle/>
          <a:p>
            <a:r>
              <a:rPr lang="en-CA" b="1" dirty="0">
                <a:solidFill>
                  <a:srgbClr val="768D5A"/>
                </a:solidFill>
                <a:cs typeface="Arial" charset="0"/>
              </a:rPr>
              <a:t>Engaged</a:t>
            </a:r>
            <a:r>
              <a:rPr lang="en-CA" dirty="0">
                <a:latin typeface="Corbel" pitchFamily="34" charset="0"/>
              </a:rPr>
              <a:t>	</a:t>
            </a:r>
          </a:p>
        </p:txBody>
      </p:sp>
      <p:sp>
        <p:nvSpPr>
          <p:cNvPr id="67606" name="Text Box 58"/>
          <p:cNvSpPr txBox="1">
            <a:spLocks noChangeArrowheads="1"/>
          </p:cNvSpPr>
          <p:nvPr/>
        </p:nvSpPr>
        <p:spPr bwMode="auto">
          <a:xfrm>
            <a:off x="685800" y="914400"/>
            <a:ext cx="1143000" cy="685800"/>
          </a:xfrm>
          <a:prstGeom prst="rect">
            <a:avLst/>
          </a:prstGeom>
          <a:solidFill>
            <a:schemeClr val="accent1">
              <a:lumMod val="60000"/>
              <a:lumOff val="40000"/>
            </a:schemeClr>
          </a:solidFill>
          <a:ln w="9525">
            <a:solidFill>
              <a:srgbClr val="000000"/>
            </a:solidFill>
            <a:miter lim="800000"/>
            <a:headEnd/>
            <a:tailEnd/>
          </a:ln>
        </p:spPr>
        <p:txBody>
          <a:bodyPr/>
          <a:lstStyle/>
          <a:p>
            <a:pPr>
              <a:buFontTx/>
              <a:buChar char="•"/>
              <a:tabLst>
                <a:tab pos="114300" algn="l"/>
              </a:tabLst>
            </a:pPr>
            <a:r>
              <a:rPr lang="en-CA" sz="1200" dirty="0">
                <a:solidFill>
                  <a:srgbClr val="000000"/>
                </a:solidFill>
                <a:cs typeface="Times New Roman" pitchFamily="18" charset="0"/>
              </a:rPr>
              <a:t>Excited</a:t>
            </a:r>
          </a:p>
          <a:p>
            <a:pPr>
              <a:buFontTx/>
              <a:buChar char="•"/>
              <a:tabLst>
                <a:tab pos="114300" algn="l"/>
              </a:tabLst>
            </a:pPr>
            <a:r>
              <a:rPr lang="en-CA" sz="1200" dirty="0">
                <a:solidFill>
                  <a:srgbClr val="000000"/>
                </a:solidFill>
              </a:rPr>
              <a:t>Interested</a:t>
            </a:r>
          </a:p>
          <a:p>
            <a:pPr>
              <a:buFontTx/>
              <a:buChar char="•"/>
              <a:tabLst>
                <a:tab pos="114300" algn="l"/>
              </a:tabLst>
            </a:pPr>
            <a:r>
              <a:rPr lang="en-CA" sz="1200" dirty="0">
                <a:solidFill>
                  <a:srgbClr val="000000"/>
                </a:solidFill>
              </a:rPr>
              <a:t>Happy</a:t>
            </a:r>
            <a:endParaRPr lang="en-CA" dirty="0">
              <a:solidFill>
                <a:srgbClr val="000000"/>
              </a:solidFill>
            </a:endParaRPr>
          </a:p>
        </p:txBody>
      </p:sp>
      <p:sp>
        <p:nvSpPr>
          <p:cNvPr id="67607" name="Rectangle 81"/>
          <p:cNvSpPr>
            <a:spLocks noChangeArrowheads="1"/>
          </p:cNvSpPr>
          <p:nvPr/>
        </p:nvSpPr>
        <p:spPr bwMode="auto">
          <a:xfrm>
            <a:off x="6324600" y="152400"/>
            <a:ext cx="1295400" cy="646113"/>
          </a:xfrm>
          <a:prstGeom prst="rect">
            <a:avLst/>
          </a:prstGeom>
          <a:solidFill>
            <a:schemeClr val="accent1">
              <a:lumMod val="60000"/>
              <a:lumOff val="40000"/>
            </a:schemeClr>
          </a:solidFill>
          <a:ln w="9525">
            <a:solidFill>
              <a:schemeClr val="tx1"/>
            </a:solidFill>
            <a:miter lim="800000"/>
            <a:headEnd/>
            <a:tailEnd/>
          </a:ln>
        </p:spPr>
        <p:txBody>
          <a:bodyPr>
            <a:spAutoFit/>
          </a:bodyPr>
          <a:lstStyle/>
          <a:p>
            <a:pPr>
              <a:buFont typeface="Arial" charset="0"/>
              <a:buChar char="•"/>
            </a:pPr>
            <a:r>
              <a:rPr lang="en-CA" sz="1200" dirty="0">
                <a:cs typeface="Arial" charset="0"/>
              </a:rPr>
              <a:t>Motivated</a:t>
            </a:r>
          </a:p>
          <a:p>
            <a:pPr>
              <a:buFont typeface="Arial" charset="0"/>
              <a:buChar char="•"/>
            </a:pPr>
            <a:r>
              <a:rPr lang="en-CA" sz="1200" dirty="0">
                <a:cs typeface="Arial" charset="0"/>
              </a:rPr>
              <a:t>Invigorated</a:t>
            </a:r>
          </a:p>
          <a:p>
            <a:pPr>
              <a:buFont typeface="Arial" charset="0"/>
              <a:buChar char="•"/>
            </a:pPr>
            <a:r>
              <a:rPr lang="en-CA" sz="1200" dirty="0">
                <a:cs typeface="Arial" charset="0"/>
              </a:rPr>
              <a:t>Connected</a:t>
            </a:r>
            <a:endParaRPr lang="en-CA" dirty="0">
              <a:cs typeface="Arial" charset="0"/>
            </a:endParaRPr>
          </a:p>
        </p:txBody>
      </p:sp>
      <p:sp>
        <p:nvSpPr>
          <p:cNvPr id="67608" name="Rectangle 82"/>
          <p:cNvSpPr>
            <a:spLocks noChangeArrowheads="1"/>
          </p:cNvSpPr>
          <p:nvPr/>
        </p:nvSpPr>
        <p:spPr bwMode="auto">
          <a:xfrm>
            <a:off x="4267200" y="533400"/>
            <a:ext cx="1371600" cy="461963"/>
          </a:xfrm>
          <a:prstGeom prst="rect">
            <a:avLst/>
          </a:prstGeom>
          <a:solidFill>
            <a:schemeClr val="accent1">
              <a:lumMod val="60000"/>
              <a:lumOff val="40000"/>
            </a:schemeClr>
          </a:solidFill>
          <a:ln w="9525">
            <a:solidFill>
              <a:schemeClr val="tx1"/>
            </a:solidFill>
            <a:miter lim="800000"/>
            <a:headEnd/>
            <a:tailEnd/>
          </a:ln>
        </p:spPr>
        <p:txBody>
          <a:bodyPr>
            <a:spAutoFit/>
          </a:bodyPr>
          <a:lstStyle/>
          <a:p>
            <a:pPr>
              <a:buFont typeface="Arial" charset="0"/>
              <a:buChar char="•"/>
            </a:pPr>
            <a:r>
              <a:rPr lang="en-CA" sz="1200" dirty="0">
                <a:solidFill>
                  <a:srgbClr val="000000"/>
                </a:solidFill>
                <a:cs typeface="Arial" charset="0"/>
              </a:rPr>
              <a:t>Successful</a:t>
            </a:r>
          </a:p>
          <a:p>
            <a:pPr>
              <a:buFont typeface="Arial" charset="0"/>
              <a:buChar char="•"/>
            </a:pPr>
            <a:r>
              <a:rPr lang="en-CA" sz="1200" dirty="0">
                <a:solidFill>
                  <a:srgbClr val="000000"/>
                </a:solidFill>
                <a:cs typeface="Arial" charset="0"/>
              </a:rPr>
              <a:t>Comfortable</a:t>
            </a:r>
          </a:p>
        </p:txBody>
      </p:sp>
      <p:sp>
        <p:nvSpPr>
          <p:cNvPr id="67609" name="Rectangle 83"/>
          <p:cNvSpPr>
            <a:spLocks noChangeArrowheads="1"/>
          </p:cNvSpPr>
          <p:nvPr/>
        </p:nvSpPr>
        <p:spPr bwMode="auto">
          <a:xfrm>
            <a:off x="2209800" y="914400"/>
            <a:ext cx="1600200" cy="461963"/>
          </a:xfrm>
          <a:prstGeom prst="rect">
            <a:avLst/>
          </a:prstGeom>
          <a:solidFill>
            <a:schemeClr val="accent1">
              <a:lumMod val="60000"/>
              <a:lumOff val="40000"/>
            </a:schemeClr>
          </a:solidFill>
          <a:ln w="9525">
            <a:solidFill>
              <a:schemeClr val="tx1"/>
            </a:solidFill>
            <a:miter lim="800000"/>
            <a:headEnd/>
            <a:tailEnd/>
          </a:ln>
        </p:spPr>
        <p:txBody>
          <a:bodyPr>
            <a:spAutoFit/>
          </a:bodyPr>
          <a:lstStyle/>
          <a:p>
            <a:pPr>
              <a:buFont typeface="Arial" charset="0"/>
              <a:buChar char="•"/>
            </a:pPr>
            <a:r>
              <a:rPr lang="en-CA" sz="1200" dirty="0">
                <a:solidFill>
                  <a:srgbClr val="000000"/>
                </a:solidFill>
                <a:cs typeface="Arial" charset="0"/>
              </a:rPr>
              <a:t>Creative</a:t>
            </a:r>
          </a:p>
          <a:p>
            <a:pPr>
              <a:buFont typeface="Arial" charset="0"/>
              <a:buChar char="•"/>
            </a:pPr>
            <a:r>
              <a:rPr lang="en-CA" sz="1200" dirty="0">
                <a:solidFill>
                  <a:srgbClr val="000000"/>
                </a:solidFill>
                <a:cs typeface="Arial" charset="0"/>
              </a:rPr>
              <a:t>Reinvent oneself</a:t>
            </a:r>
          </a:p>
        </p:txBody>
      </p:sp>
    </p:spTree>
    <p:extLst>
      <p:ext uri="{BB962C8B-B14F-4D97-AF65-F5344CB8AC3E}">
        <p14:creationId xmlns:p14="http://schemas.microsoft.com/office/powerpoint/2010/main" val="297643841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0594" name="Rectangle 2"/>
          <p:cNvSpPr>
            <a:spLocks noGrp="1" noChangeArrowheads="1"/>
          </p:cNvSpPr>
          <p:nvPr>
            <p:ph type="ctrTitle"/>
          </p:nvPr>
        </p:nvSpPr>
        <p:spPr>
          <a:xfrm>
            <a:off x="838200" y="533400"/>
            <a:ext cx="7772400" cy="1143000"/>
          </a:xfrm>
        </p:spPr>
        <p:txBody>
          <a:bodyPr>
            <a:normAutofit fontScale="90000"/>
          </a:bodyPr>
          <a:lstStyle/>
          <a:p>
            <a:pPr fontAlgn="auto">
              <a:spcAft>
                <a:spcPts val="0"/>
              </a:spcAft>
              <a:defRPr/>
            </a:pPr>
            <a:r>
              <a:rPr lang="en-US" sz="4000" dirty="0" smtClean="0">
                <a:solidFill>
                  <a:schemeClr val="accent2"/>
                </a:solidFill>
              </a:rPr>
              <a:t>OUTCOMES FOR WORKERS </a:t>
            </a:r>
            <a:br>
              <a:rPr lang="en-US" sz="4000" dirty="0" smtClean="0">
                <a:solidFill>
                  <a:schemeClr val="accent2"/>
                </a:solidFill>
              </a:rPr>
            </a:br>
            <a:endParaRPr lang="en-US" sz="4000" dirty="0">
              <a:solidFill>
                <a:schemeClr val="accent2"/>
              </a:solidFill>
            </a:endParaRPr>
          </a:p>
        </p:txBody>
      </p:sp>
      <p:sp>
        <p:nvSpPr>
          <p:cNvPr id="75778" name="Rectangle 3"/>
          <p:cNvSpPr>
            <a:spLocks noGrp="1" noChangeArrowheads="1"/>
          </p:cNvSpPr>
          <p:nvPr>
            <p:ph type="subTitle" idx="1"/>
          </p:nvPr>
        </p:nvSpPr>
        <p:spPr>
          <a:xfrm>
            <a:off x="3378199" y="5802910"/>
            <a:ext cx="5605463" cy="770330"/>
          </a:xfrm>
        </p:spPr>
        <p:txBody>
          <a:bodyPr>
            <a:normAutofit/>
          </a:bodyPr>
          <a:lstStyle/>
          <a:p>
            <a:r>
              <a:rPr lang="en-US" sz="1800" dirty="0" smtClean="0">
                <a:solidFill>
                  <a:schemeClr val="tx1"/>
                </a:solidFill>
                <a:latin typeface="Arial" charset="0"/>
              </a:rPr>
              <a:t>Adapted from Carver (1998, p.246)</a:t>
            </a:r>
          </a:p>
        </p:txBody>
      </p:sp>
      <p:pic>
        <p:nvPicPr>
          <p:cNvPr id="75779" name="Picture 4" descr="PE01605_"/>
          <p:cNvPicPr>
            <a:picLocks noGrp="1" noChangeAspect="1" noChangeArrowheads="1"/>
          </p:cNvPicPr>
          <p:nvPr>
            <p:ph type="clipArt" sz="half" idx="4294967295"/>
          </p:nvPr>
        </p:nvPicPr>
        <p:blipFill>
          <a:blip r:embed="rId3" cstate="print"/>
          <a:srcRect/>
          <a:stretch>
            <a:fillRect/>
          </a:stretch>
        </p:blipFill>
        <p:spPr>
          <a:xfrm>
            <a:off x="5105400" y="2560638"/>
            <a:ext cx="4038600" cy="2608262"/>
          </a:xfrm>
        </p:spPr>
      </p:pic>
      <p:sp>
        <p:nvSpPr>
          <p:cNvPr id="75780" name="Freeform 5"/>
          <p:cNvSpPr>
            <a:spLocks/>
          </p:cNvSpPr>
          <p:nvPr/>
        </p:nvSpPr>
        <p:spPr bwMode="auto">
          <a:xfrm>
            <a:off x="900113" y="1628775"/>
            <a:ext cx="4686300" cy="4381500"/>
          </a:xfrm>
          <a:custGeom>
            <a:avLst/>
            <a:gdLst>
              <a:gd name="T0" fmla="*/ 0 w 7380"/>
              <a:gd name="T1" fmla="*/ 6900 h 6900"/>
              <a:gd name="T2" fmla="*/ 540 w 7380"/>
              <a:gd name="T3" fmla="*/ 1500 h 6900"/>
              <a:gd name="T4" fmla="*/ 2700 w 7380"/>
              <a:gd name="T5" fmla="*/ 240 h 6900"/>
              <a:gd name="T6" fmla="*/ 7380 w 7380"/>
              <a:gd name="T7" fmla="*/ 60 h 6900"/>
              <a:gd name="T8" fmla="*/ 0 60000 65536"/>
              <a:gd name="T9" fmla="*/ 0 60000 65536"/>
              <a:gd name="T10" fmla="*/ 0 60000 65536"/>
              <a:gd name="T11" fmla="*/ 0 60000 65536"/>
              <a:gd name="T12" fmla="*/ 0 w 7380"/>
              <a:gd name="T13" fmla="*/ 0 h 6900"/>
              <a:gd name="T14" fmla="*/ 7380 w 7380"/>
              <a:gd name="T15" fmla="*/ 6900 h 6900"/>
            </a:gdLst>
            <a:ahLst/>
            <a:cxnLst>
              <a:cxn ang="T8">
                <a:pos x="T0" y="T1"/>
              </a:cxn>
              <a:cxn ang="T9">
                <a:pos x="T2" y="T3"/>
              </a:cxn>
              <a:cxn ang="T10">
                <a:pos x="T4" y="T5"/>
              </a:cxn>
              <a:cxn ang="T11">
                <a:pos x="T6" y="T7"/>
              </a:cxn>
            </a:cxnLst>
            <a:rect l="T12" t="T13" r="T14" b="T15"/>
            <a:pathLst>
              <a:path w="7380" h="6900">
                <a:moveTo>
                  <a:pt x="0" y="6900"/>
                </a:moveTo>
                <a:cubicBezTo>
                  <a:pt x="45" y="4755"/>
                  <a:pt x="90" y="2610"/>
                  <a:pt x="540" y="1500"/>
                </a:cubicBezTo>
                <a:cubicBezTo>
                  <a:pt x="990" y="390"/>
                  <a:pt x="1560" y="480"/>
                  <a:pt x="2700" y="240"/>
                </a:cubicBezTo>
                <a:cubicBezTo>
                  <a:pt x="3840" y="0"/>
                  <a:pt x="5610" y="30"/>
                  <a:pt x="7380" y="60"/>
                </a:cubicBezTo>
              </a:path>
            </a:pathLst>
          </a:custGeom>
          <a:noFill/>
          <a:ln w="9525">
            <a:solidFill>
              <a:srgbClr val="000000"/>
            </a:solidFill>
            <a:round/>
            <a:headEnd/>
            <a:tailEnd/>
          </a:ln>
        </p:spPr>
        <p:txBody>
          <a:bodyPr/>
          <a:lstStyle/>
          <a:p>
            <a:endParaRPr lang="en-CA" dirty="0"/>
          </a:p>
        </p:txBody>
      </p:sp>
      <p:sp>
        <p:nvSpPr>
          <p:cNvPr id="75781" name="Freeform 6"/>
          <p:cNvSpPr>
            <a:spLocks/>
          </p:cNvSpPr>
          <p:nvPr/>
        </p:nvSpPr>
        <p:spPr bwMode="auto">
          <a:xfrm>
            <a:off x="900113" y="2636838"/>
            <a:ext cx="4572000" cy="3352800"/>
          </a:xfrm>
          <a:custGeom>
            <a:avLst/>
            <a:gdLst>
              <a:gd name="T0" fmla="*/ 0 w 7200"/>
              <a:gd name="T1" fmla="*/ 5280 h 5280"/>
              <a:gd name="T2" fmla="*/ 720 w 7200"/>
              <a:gd name="T3" fmla="*/ 1500 h 5280"/>
              <a:gd name="T4" fmla="*/ 3240 w 7200"/>
              <a:gd name="T5" fmla="*/ 240 h 5280"/>
              <a:gd name="T6" fmla="*/ 7200 w 7200"/>
              <a:gd name="T7" fmla="*/ 60 h 5280"/>
              <a:gd name="T8" fmla="*/ 0 60000 65536"/>
              <a:gd name="T9" fmla="*/ 0 60000 65536"/>
              <a:gd name="T10" fmla="*/ 0 60000 65536"/>
              <a:gd name="T11" fmla="*/ 0 60000 65536"/>
              <a:gd name="T12" fmla="*/ 0 w 7200"/>
              <a:gd name="T13" fmla="*/ 0 h 5280"/>
              <a:gd name="T14" fmla="*/ 7200 w 7200"/>
              <a:gd name="T15" fmla="*/ 5280 h 5280"/>
            </a:gdLst>
            <a:ahLst/>
            <a:cxnLst>
              <a:cxn ang="T8">
                <a:pos x="T0" y="T1"/>
              </a:cxn>
              <a:cxn ang="T9">
                <a:pos x="T2" y="T3"/>
              </a:cxn>
              <a:cxn ang="T10">
                <a:pos x="T4" y="T5"/>
              </a:cxn>
              <a:cxn ang="T11">
                <a:pos x="T6" y="T7"/>
              </a:cxn>
            </a:cxnLst>
            <a:rect l="T12" t="T13" r="T14" b="T15"/>
            <a:pathLst>
              <a:path w="7200" h="5280">
                <a:moveTo>
                  <a:pt x="0" y="5280"/>
                </a:moveTo>
                <a:cubicBezTo>
                  <a:pt x="90" y="3810"/>
                  <a:pt x="180" y="2340"/>
                  <a:pt x="720" y="1500"/>
                </a:cubicBezTo>
                <a:cubicBezTo>
                  <a:pt x="1260" y="660"/>
                  <a:pt x="2160" y="480"/>
                  <a:pt x="3240" y="240"/>
                </a:cubicBezTo>
                <a:cubicBezTo>
                  <a:pt x="4320" y="0"/>
                  <a:pt x="5760" y="30"/>
                  <a:pt x="7200" y="60"/>
                </a:cubicBezTo>
              </a:path>
            </a:pathLst>
          </a:custGeom>
          <a:noFill/>
          <a:ln w="9525">
            <a:solidFill>
              <a:srgbClr val="000000"/>
            </a:solidFill>
            <a:round/>
            <a:headEnd/>
            <a:tailEnd/>
          </a:ln>
        </p:spPr>
        <p:txBody>
          <a:bodyPr/>
          <a:lstStyle/>
          <a:p>
            <a:endParaRPr lang="en-CA" dirty="0"/>
          </a:p>
        </p:txBody>
      </p:sp>
      <p:sp>
        <p:nvSpPr>
          <p:cNvPr id="75782" name="Freeform 7"/>
          <p:cNvSpPr>
            <a:spLocks/>
          </p:cNvSpPr>
          <p:nvPr/>
        </p:nvSpPr>
        <p:spPr bwMode="auto">
          <a:xfrm>
            <a:off x="900113" y="4365625"/>
            <a:ext cx="4572000" cy="1714500"/>
          </a:xfrm>
          <a:custGeom>
            <a:avLst/>
            <a:gdLst>
              <a:gd name="T0" fmla="*/ 0 w 7200"/>
              <a:gd name="T1" fmla="*/ 2700 h 2700"/>
              <a:gd name="T2" fmla="*/ 900 w 7200"/>
              <a:gd name="T3" fmla="*/ 540 h 2700"/>
              <a:gd name="T4" fmla="*/ 3240 w 7200"/>
              <a:gd name="T5" fmla="*/ 180 h 2700"/>
              <a:gd name="T6" fmla="*/ 7200 w 7200"/>
              <a:gd name="T7" fmla="*/ 0 h 2700"/>
              <a:gd name="T8" fmla="*/ 0 60000 65536"/>
              <a:gd name="T9" fmla="*/ 0 60000 65536"/>
              <a:gd name="T10" fmla="*/ 0 60000 65536"/>
              <a:gd name="T11" fmla="*/ 0 60000 65536"/>
              <a:gd name="T12" fmla="*/ 0 w 7200"/>
              <a:gd name="T13" fmla="*/ 0 h 2700"/>
              <a:gd name="T14" fmla="*/ 7200 w 7200"/>
              <a:gd name="T15" fmla="*/ 2700 h 2700"/>
            </a:gdLst>
            <a:ahLst/>
            <a:cxnLst>
              <a:cxn ang="T8">
                <a:pos x="T0" y="T1"/>
              </a:cxn>
              <a:cxn ang="T9">
                <a:pos x="T2" y="T3"/>
              </a:cxn>
              <a:cxn ang="T10">
                <a:pos x="T4" y="T5"/>
              </a:cxn>
              <a:cxn ang="T11">
                <a:pos x="T6" y="T7"/>
              </a:cxn>
            </a:cxnLst>
            <a:rect l="T12" t="T13" r="T14" b="T15"/>
            <a:pathLst>
              <a:path w="7200" h="2700">
                <a:moveTo>
                  <a:pt x="0" y="2700"/>
                </a:moveTo>
                <a:cubicBezTo>
                  <a:pt x="180" y="1830"/>
                  <a:pt x="360" y="960"/>
                  <a:pt x="900" y="540"/>
                </a:cubicBezTo>
                <a:cubicBezTo>
                  <a:pt x="1440" y="120"/>
                  <a:pt x="2190" y="270"/>
                  <a:pt x="3240" y="180"/>
                </a:cubicBezTo>
                <a:cubicBezTo>
                  <a:pt x="4290" y="90"/>
                  <a:pt x="5745" y="45"/>
                  <a:pt x="7200" y="0"/>
                </a:cubicBezTo>
              </a:path>
            </a:pathLst>
          </a:custGeom>
          <a:noFill/>
          <a:ln w="9525">
            <a:solidFill>
              <a:srgbClr val="000000"/>
            </a:solidFill>
            <a:round/>
            <a:headEnd/>
            <a:tailEnd/>
          </a:ln>
        </p:spPr>
        <p:txBody>
          <a:bodyPr/>
          <a:lstStyle/>
          <a:p>
            <a:endParaRPr lang="en-CA" dirty="0"/>
          </a:p>
        </p:txBody>
      </p:sp>
      <p:sp>
        <p:nvSpPr>
          <p:cNvPr id="75783" name="Rectangle 8"/>
          <p:cNvSpPr>
            <a:spLocks noChangeArrowheads="1"/>
          </p:cNvSpPr>
          <p:nvPr/>
        </p:nvSpPr>
        <p:spPr bwMode="auto">
          <a:xfrm>
            <a:off x="2411413" y="1265615"/>
            <a:ext cx="2925701" cy="677108"/>
          </a:xfrm>
          <a:prstGeom prst="rect">
            <a:avLst/>
          </a:prstGeom>
          <a:noFill/>
          <a:ln w="9525">
            <a:noFill/>
            <a:miter lim="800000"/>
            <a:headEnd/>
            <a:tailEnd/>
          </a:ln>
        </p:spPr>
        <p:txBody>
          <a:bodyPr wrap="none" anchor="ctr">
            <a:spAutoFit/>
          </a:bodyPr>
          <a:lstStyle/>
          <a:p>
            <a:pPr>
              <a:tabLst>
                <a:tab pos="2400300" algn="l"/>
              </a:tabLst>
            </a:pPr>
            <a:r>
              <a:rPr lang="en-US" dirty="0">
                <a:ea typeface="Times New Roman" pitchFamily="18" charset="0"/>
                <a:cs typeface="Arial" charset="0"/>
              </a:rPr>
              <a:t>                                    </a:t>
            </a:r>
            <a:r>
              <a:rPr lang="en-US" sz="2000" b="1" dirty="0">
                <a:ea typeface="Times New Roman" pitchFamily="18" charset="0"/>
                <a:cs typeface="Arial" charset="0"/>
              </a:rPr>
              <a:t>Thriving</a:t>
            </a:r>
            <a:endParaRPr lang="en-US" sz="2000" dirty="0">
              <a:latin typeface="Garamond" pitchFamily="18" charset="0"/>
              <a:ea typeface="Times New Roman" pitchFamily="18" charset="0"/>
              <a:cs typeface="Arial" charset="0"/>
            </a:endParaRPr>
          </a:p>
          <a:p>
            <a:pPr eaLnBrk="0" hangingPunct="0">
              <a:tabLst>
                <a:tab pos="2400300" algn="l"/>
              </a:tabLst>
            </a:pPr>
            <a:endParaRPr lang="en-US" dirty="0">
              <a:latin typeface="Corbel" pitchFamily="34" charset="0"/>
              <a:ea typeface="Times New Roman" pitchFamily="18" charset="0"/>
              <a:cs typeface="Arial" charset="0"/>
            </a:endParaRPr>
          </a:p>
        </p:txBody>
      </p:sp>
      <p:sp>
        <p:nvSpPr>
          <p:cNvPr id="75784" name="Rectangle 9"/>
          <p:cNvSpPr>
            <a:spLocks noChangeArrowheads="1"/>
          </p:cNvSpPr>
          <p:nvPr/>
        </p:nvSpPr>
        <p:spPr bwMode="auto">
          <a:xfrm>
            <a:off x="2195513" y="2029896"/>
            <a:ext cx="3443287" cy="2831545"/>
          </a:xfrm>
          <a:prstGeom prst="rect">
            <a:avLst/>
          </a:prstGeom>
          <a:noFill/>
          <a:ln w="9525">
            <a:noFill/>
            <a:miter lim="800000"/>
            <a:headEnd/>
            <a:tailEnd/>
          </a:ln>
        </p:spPr>
        <p:txBody>
          <a:bodyPr wrap="square" anchor="ctr">
            <a:spAutoFit/>
          </a:bodyPr>
          <a:lstStyle/>
          <a:p>
            <a:pPr>
              <a:tabLst>
                <a:tab pos="2184400" algn="l"/>
              </a:tabLst>
            </a:pPr>
            <a:r>
              <a:rPr lang="en-US" sz="1200" dirty="0">
                <a:ea typeface="Times New Roman" pitchFamily="18" charset="0"/>
                <a:cs typeface="Arial" charset="0"/>
              </a:rPr>
              <a:t>                                 </a:t>
            </a:r>
            <a:endParaRPr lang="en-US" sz="1100" dirty="0">
              <a:latin typeface="Garamond" pitchFamily="18" charset="0"/>
              <a:ea typeface="Times New Roman" pitchFamily="18" charset="0"/>
              <a:cs typeface="Arial" charset="0"/>
            </a:endParaRPr>
          </a:p>
          <a:p>
            <a:pPr eaLnBrk="0" hangingPunct="0">
              <a:tabLst>
                <a:tab pos="2184400" algn="l"/>
              </a:tabLst>
            </a:pPr>
            <a:r>
              <a:rPr lang="en-US" b="1" dirty="0">
                <a:ea typeface="Times New Roman" pitchFamily="18" charset="0"/>
                <a:cs typeface="Arial" charset="0"/>
              </a:rPr>
              <a:t>                                    </a:t>
            </a:r>
            <a:r>
              <a:rPr lang="en-US" sz="2000" b="1" dirty="0">
                <a:ea typeface="Times New Roman" pitchFamily="18" charset="0"/>
                <a:cs typeface="Arial" charset="0"/>
              </a:rPr>
              <a:t>Resilient</a:t>
            </a:r>
            <a:endParaRPr lang="en-US" sz="2000" dirty="0">
              <a:latin typeface="Garamond" pitchFamily="18" charset="0"/>
              <a:ea typeface="Times New Roman" pitchFamily="18" charset="0"/>
              <a:cs typeface="Arial" charset="0"/>
            </a:endParaRPr>
          </a:p>
          <a:p>
            <a:pPr eaLnBrk="0" hangingPunct="0">
              <a:tabLst>
                <a:tab pos="2184400" algn="l"/>
              </a:tabLst>
            </a:pPr>
            <a:r>
              <a:rPr lang="en-US" sz="1200" dirty="0">
                <a:ea typeface="Times New Roman" pitchFamily="18" charset="0"/>
                <a:cs typeface="Arial" charset="0"/>
              </a:rPr>
              <a:t>                         </a:t>
            </a:r>
            <a:endParaRPr lang="en-US" sz="1100" dirty="0">
              <a:latin typeface="Garamond" pitchFamily="18" charset="0"/>
              <a:ea typeface="Times New Roman" pitchFamily="18" charset="0"/>
              <a:cs typeface="Arial" charset="0"/>
            </a:endParaRPr>
          </a:p>
          <a:p>
            <a:pPr eaLnBrk="0" hangingPunct="0">
              <a:tabLst>
                <a:tab pos="2184400" algn="l"/>
              </a:tabLst>
            </a:pPr>
            <a:r>
              <a:rPr lang="en-US" sz="1200" dirty="0">
                <a:ea typeface="Times New Roman" pitchFamily="18" charset="0"/>
                <a:cs typeface="Arial" charset="0"/>
              </a:rPr>
              <a:t>                                                </a:t>
            </a:r>
            <a:r>
              <a:rPr lang="en-US" sz="1400" b="1" dirty="0">
                <a:ea typeface="Times New Roman" pitchFamily="18" charset="0"/>
                <a:cs typeface="Arial" charset="0"/>
              </a:rPr>
              <a:t> </a:t>
            </a:r>
          </a:p>
          <a:p>
            <a:pPr eaLnBrk="0" hangingPunct="0">
              <a:tabLst>
                <a:tab pos="2184400" algn="l"/>
              </a:tabLst>
            </a:pPr>
            <a:endParaRPr lang="en-US" sz="1400" b="1" dirty="0">
              <a:ea typeface="Times New Roman" pitchFamily="18" charset="0"/>
              <a:cs typeface="Arial" charset="0"/>
            </a:endParaRPr>
          </a:p>
          <a:p>
            <a:pPr eaLnBrk="0" hangingPunct="0">
              <a:tabLst>
                <a:tab pos="2184400" algn="l"/>
              </a:tabLst>
            </a:pPr>
            <a:endParaRPr lang="en-US" sz="1400" b="1" dirty="0">
              <a:ea typeface="Times New Roman" pitchFamily="18" charset="0"/>
              <a:cs typeface="Arial" charset="0"/>
            </a:endParaRPr>
          </a:p>
          <a:p>
            <a:pPr eaLnBrk="0" hangingPunct="0">
              <a:tabLst>
                <a:tab pos="2184400" algn="l"/>
              </a:tabLst>
            </a:pPr>
            <a:r>
              <a:rPr lang="en-US" sz="1400" b="1" dirty="0">
                <a:ea typeface="Times New Roman" pitchFamily="18" charset="0"/>
                <a:cs typeface="Arial" charset="0"/>
              </a:rPr>
              <a:t>                                                     </a:t>
            </a:r>
          </a:p>
          <a:p>
            <a:pPr eaLnBrk="0" hangingPunct="0">
              <a:tabLst>
                <a:tab pos="2184400" algn="l"/>
              </a:tabLst>
            </a:pPr>
            <a:endParaRPr lang="en-US" sz="1400" b="1" dirty="0">
              <a:ea typeface="Times New Roman" pitchFamily="18" charset="0"/>
              <a:cs typeface="Arial" charset="0"/>
            </a:endParaRPr>
          </a:p>
          <a:p>
            <a:pPr eaLnBrk="0" hangingPunct="0">
              <a:tabLst>
                <a:tab pos="2184400" algn="l"/>
              </a:tabLst>
            </a:pPr>
            <a:endParaRPr lang="en-US" sz="1400" b="1" dirty="0">
              <a:ea typeface="Times New Roman" pitchFamily="18" charset="0"/>
              <a:cs typeface="Arial" charset="0"/>
            </a:endParaRPr>
          </a:p>
          <a:p>
            <a:pPr eaLnBrk="0" hangingPunct="0">
              <a:tabLst>
                <a:tab pos="2184400" algn="l"/>
              </a:tabLst>
            </a:pPr>
            <a:r>
              <a:rPr lang="en-US" b="1" dirty="0">
                <a:ea typeface="Times New Roman" pitchFamily="18" charset="0"/>
                <a:cs typeface="Arial" charset="0"/>
              </a:rPr>
              <a:t>                                    </a:t>
            </a:r>
            <a:r>
              <a:rPr lang="en-US" sz="2000" b="1" dirty="0">
                <a:ea typeface="Times New Roman" pitchFamily="18" charset="0"/>
                <a:cs typeface="Arial" charset="0"/>
              </a:rPr>
              <a:t>Coping</a:t>
            </a:r>
            <a:endParaRPr lang="en-US" sz="2000" dirty="0">
              <a:latin typeface="Garamond" pitchFamily="18" charset="0"/>
              <a:ea typeface="Times New Roman" pitchFamily="18" charset="0"/>
              <a:cs typeface="Arial" charset="0"/>
            </a:endParaRPr>
          </a:p>
          <a:p>
            <a:pPr eaLnBrk="0" hangingPunct="0">
              <a:tabLst>
                <a:tab pos="2184400" algn="l"/>
              </a:tabLst>
            </a:pPr>
            <a:r>
              <a:rPr lang="en-US" sz="1200" dirty="0">
                <a:ea typeface="Times New Roman" pitchFamily="18" charset="0"/>
                <a:cs typeface="Arial" charset="0"/>
              </a:rPr>
              <a:t>	</a:t>
            </a:r>
            <a:endParaRPr lang="en-US" sz="1100" dirty="0">
              <a:latin typeface="Garamond" pitchFamily="18" charset="0"/>
              <a:ea typeface="Times New Roman" pitchFamily="18" charset="0"/>
              <a:cs typeface="Arial" charset="0"/>
            </a:endParaRPr>
          </a:p>
          <a:p>
            <a:pPr eaLnBrk="0" hangingPunct="0">
              <a:tabLst>
                <a:tab pos="2184400" algn="l"/>
              </a:tabLst>
            </a:pPr>
            <a:endParaRPr lang="en-US" dirty="0">
              <a:latin typeface="Corbel" pitchFamily="34" charset="0"/>
              <a:ea typeface="Times New Roman" pitchFamily="18" charset="0"/>
              <a:cs typeface="Arial" charset="0"/>
            </a:endParaRPr>
          </a:p>
        </p:txBody>
      </p:sp>
      <p:sp>
        <p:nvSpPr>
          <p:cNvPr id="6" name="Freeform 5"/>
          <p:cNvSpPr/>
          <p:nvPr/>
        </p:nvSpPr>
        <p:spPr>
          <a:xfrm>
            <a:off x="876300" y="5200134"/>
            <a:ext cx="4595813" cy="870466"/>
          </a:xfrm>
          <a:custGeom>
            <a:avLst/>
            <a:gdLst>
              <a:gd name="connsiteX0" fmla="*/ 0 w 4838700"/>
              <a:gd name="connsiteY0" fmla="*/ 1041400 h 1041400"/>
              <a:gd name="connsiteX1" fmla="*/ 1892300 w 4838700"/>
              <a:gd name="connsiteY1" fmla="*/ 114300 h 1041400"/>
              <a:gd name="connsiteX2" fmla="*/ 4533900 w 4838700"/>
              <a:gd name="connsiteY2" fmla="*/ 38100 h 1041400"/>
              <a:gd name="connsiteX3" fmla="*/ 4775200 w 4838700"/>
              <a:gd name="connsiteY3" fmla="*/ 12700 h 1041400"/>
              <a:gd name="connsiteX4" fmla="*/ 4838700 w 4838700"/>
              <a:gd name="connsiteY4" fmla="*/ 0 h 104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700" h="1041400">
                <a:moveTo>
                  <a:pt x="0" y="1041400"/>
                </a:moveTo>
                <a:cubicBezTo>
                  <a:pt x="568325" y="661458"/>
                  <a:pt x="1136650" y="281517"/>
                  <a:pt x="1892300" y="114300"/>
                </a:cubicBezTo>
                <a:cubicBezTo>
                  <a:pt x="2647950" y="-52917"/>
                  <a:pt x="4053417" y="55033"/>
                  <a:pt x="4533900" y="38100"/>
                </a:cubicBezTo>
                <a:cubicBezTo>
                  <a:pt x="5014383" y="21167"/>
                  <a:pt x="4724400" y="19050"/>
                  <a:pt x="4775200" y="12700"/>
                </a:cubicBezTo>
                <a:cubicBezTo>
                  <a:pt x="4826000" y="6350"/>
                  <a:pt x="4838700" y="0"/>
                  <a:pt x="4838700" y="0"/>
                </a:cubicBez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dirty="0"/>
          </a:p>
        </p:txBody>
      </p:sp>
      <p:sp>
        <p:nvSpPr>
          <p:cNvPr id="7" name="Rectangle 6"/>
          <p:cNvSpPr/>
          <p:nvPr/>
        </p:nvSpPr>
        <p:spPr>
          <a:xfrm>
            <a:off x="3801587" y="4830802"/>
            <a:ext cx="1464313" cy="400110"/>
          </a:xfrm>
          <a:prstGeom prst="rect">
            <a:avLst/>
          </a:prstGeom>
        </p:spPr>
        <p:txBody>
          <a:bodyPr wrap="none">
            <a:spAutoFit/>
          </a:bodyPr>
          <a:lstStyle/>
          <a:p>
            <a:pPr eaLnBrk="0" hangingPunct="0">
              <a:tabLst>
                <a:tab pos="2184400" algn="l"/>
              </a:tabLst>
            </a:pPr>
            <a:r>
              <a:rPr lang="en-US" sz="2000" b="1" dirty="0" smtClean="0">
                <a:ea typeface="Times New Roman" pitchFamily="18" charset="0"/>
                <a:cs typeface="Arial" charset="0"/>
              </a:rPr>
              <a:t>Succumbing</a:t>
            </a:r>
            <a:endParaRPr lang="en-US" sz="2000" dirty="0">
              <a:latin typeface="Garamond" pitchFamily="18" charset="0"/>
              <a:ea typeface="Times New Roman" pitchFamily="18" charset="0"/>
              <a:cs typeface="Arial" charset="0"/>
            </a:endParaRPr>
          </a:p>
        </p:txBody>
      </p:sp>
      <p:cxnSp>
        <p:nvCxnSpPr>
          <p:cNvPr id="9" name="Straight Connector 8"/>
          <p:cNvCxnSpPr>
            <a:stCxn id="6" idx="0"/>
          </p:cNvCxnSpPr>
          <p:nvPr/>
        </p:nvCxnSpPr>
        <p:spPr>
          <a:xfrm flipV="1">
            <a:off x="876300" y="1238250"/>
            <a:ext cx="23813" cy="483235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65100" y="2652713"/>
            <a:ext cx="5307013" cy="90487"/>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838929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Grounded Theory Study</a:t>
            </a:r>
            <a:endParaRPr lang="en-US" dirty="0"/>
          </a:p>
        </p:txBody>
      </p:sp>
      <p:sp>
        <p:nvSpPr>
          <p:cNvPr id="3" name="Content Placeholder 2"/>
          <p:cNvSpPr>
            <a:spLocks noGrp="1"/>
          </p:cNvSpPr>
          <p:nvPr>
            <p:ph idx="1"/>
          </p:nvPr>
        </p:nvSpPr>
        <p:spPr/>
        <p:txBody>
          <a:bodyPr/>
          <a:lstStyle/>
          <a:p>
            <a:r>
              <a:rPr lang="en-US" dirty="0" smtClean="0"/>
              <a:t>The current study used grounded theory methodology to focus on the process of moving from not doing well to doing well with change affecting work</a:t>
            </a:r>
          </a:p>
          <a:p>
            <a:r>
              <a:rPr lang="en-US" dirty="0" smtClean="0"/>
              <a:t>Interview Question:</a:t>
            </a:r>
          </a:p>
          <a:p>
            <a:pPr lvl="1"/>
            <a:r>
              <a:rPr lang="en-US" dirty="0" smtClean="0"/>
              <a:t>“As you know, we are exploring and conceptualizing the process and costs of doing well with change for people in mid-career. I want to remind you of the purpose of today’s interview, which is to learn about your experiences of changes that affect your work.  My understanding is that at some point </a:t>
            </a:r>
            <a:r>
              <a:rPr lang="en-US" b="1" u="sng" dirty="0" smtClean="0"/>
              <a:t>you</a:t>
            </a:r>
            <a:r>
              <a:rPr lang="en-US" b="1" dirty="0" smtClean="0"/>
              <a:t> </a:t>
            </a:r>
            <a:r>
              <a:rPr lang="en-US" dirty="0" smtClean="0"/>
              <a:t>were not doing as well with these changes as you are now, and I would like to find out more about how your ability to do well has evolved over time. So I will be asking you a few questions about this.”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CA" dirty="0"/>
          </a:p>
        </p:txBody>
      </p:sp>
      <p:sp>
        <p:nvSpPr>
          <p:cNvPr id="5" name="Content Placeholder 4"/>
          <p:cNvSpPr>
            <a:spLocks noGrp="1"/>
          </p:cNvSpPr>
          <p:nvPr>
            <p:ph idx="1"/>
          </p:nvPr>
        </p:nvSpPr>
        <p:spPr/>
        <p:txBody>
          <a:bodyPr>
            <a:normAutofit/>
          </a:bodyPr>
          <a:lstStyle/>
          <a:p>
            <a:r>
              <a:rPr lang="en-US" dirty="0" smtClean="0"/>
              <a:t>Number of Participants: 16</a:t>
            </a:r>
          </a:p>
          <a:p>
            <a:r>
              <a:rPr lang="en-US" dirty="0" smtClean="0"/>
              <a:t>Gender: 6 Men and 10 Women</a:t>
            </a:r>
          </a:p>
          <a:p>
            <a:r>
              <a:rPr lang="en-US" dirty="0" smtClean="0"/>
              <a:t>Age: 50 to 70</a:t>
            </a:r>
          </a:p>
          <a:p>
            <a:r>
              <a:rPr lang="en-US" dirty="0" smtClean="0"/>
              <a:t>Country of Birth: Canada</a:t>
            </a:r>
          </a:p>
          <a:p>
            <a:r>
              <a:rPr lang="en-US" dirty="0" smtClean="0"/>
              <a:t>Education: Some College to Doctorate</a:t>
            </a:r>
          </a:p>
          <a:p>
            <a:r>
              <a:rPr lang="en-US" dirty="0" smtClean="0"/>
              <a:t>Household Income: $2,000 to over $200,000</a:t>
            </a:r>
          </a:p>
          <a:p>
            <a:r>
              <a:rPr lang="en-US" dirty="0" smtClean="0"/>
              <a:t>Martial Status: Single, Married, Widowed, and Divorced</a:t>
            </a:r>
          </a:p>
          <a:p>
            <a:endParaRPr lang="en-US" dirty="0" smtClean="0"/>
          </a:p>
          <a:p>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010385378">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969</TotalTime>
  <Words>3610</Words>
  <Application>Microsoft Office PowerPoint</Application>
  <PresentationFormat>On-screen Show (4:3)</PresentationFormat>
  <Paragraphs>618</Paragraphs>
  <Slides>55</Slides>
  <Notes>12</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TS010385378</vt:lpstr>
      <vt:lpstr>Moving On: Workers’ Journey from Not Doing Well to Doing Well </vt:lpstr>
      <vt:lpstr>PowerPoint Presentation</vt:lpstr>
      <vt:lpstr>Introduction</vt:lpstr>
      <vt:lpstr>PowerPoint Presentation</vt:lpstr>
      <vt:lpstr>What Workers Are Telling Us</vt:lpstr>
      <vt:lpstr>PowerPoint Presentation</vt:lpstr>
      <vt:lpstr>OUTCOMES FOR WORKERS  </vt:lpstr>
      <vt:lpstr>Current Grounded Theory Study</vt:lpstr>
      <vt:lpstr>Demographics</vt:lpstr>
      <vt:lpstr>Employment Demographics</vt:lpstr>
      <vt:lpstr>Changes that Affected Their Work</vt:lpstr>
      <vt:lpstr>What Does “Doing Well” Mean?</vt:lpstr>
      <vt:lpstr>Unexpected Findings</vt:lpstr>
      <vt:lpstr>Points of Demarcation</vt:lpstr>
      <vt:lpstr>Core Elements in Moving Toward Doing Well</vt:lpstr>
      <vt:lpstr>Core Elements in Moving Toward Doing Well</vt:lpstr>
      <vt:lpstr>Ongoing Cycles of Challenges to Doing Well and Regaining a Sense of  Doing Well</vt:lpstr>
      <vt:lpstr>Tilt-A-Whirl: Losing and Regaining Equilibrium </vt:lpstr>
      <vt:lpstr>ECIT Categories</vt:lpstr>
      <vt:lpstr>Challenges to Equilibrium</vt:lpstr>
      <vt:lpstr>Hindering Incident Categories</vt:lpstr>
      <vt:lpstr>Hindering Incident Categories</vt:lpstr>
      <vt:lpstr>Hindering Incident Categories</vt:lpstr>
      <vt:lpstr>Hindering Incident Categories</vt:lpstr>
      <vt:lpstr>Hindering Incident Categories</vt:lpstr>
      <vt:lpstr>Hindering Incident Categories</vt:lpstr>
      <vt:lpstr>Hindering Incident Categories</vt:lpstr>
      <vt:lpstr>Hindering Incident Categories</vt:lpstr>
      <vt:lpstr>Hindering Incident Categories</vt:lpstr>
      <vt:lpstr>Hindering Incident Categories</vt:lpstr>
      <vt:lpstr>Hindering Incident Categories</vt:lpstr>
      <vt:lpstr>Hindering Incident Categories</vt:lpstr>
      <vt:lpstr>Regaining Equilibrium</vt:lpstr>
      <vt:lpstr>Helpful Incident Categories</vt:lpstr>
      <vt:lpstr>Helpful Incident Categories</vt:lpstr>
      <vt:lpstr>Helpful Incident Categories</vt:lpstr>
      <vt:lpstr>Helpful Incident Categories</vt:lpstr>
      <vt:lpstr>Helpful Incident Categories</vt:lpstr>
      <vt:lpstr>Helpful Incident Categories</vt:lpstr>
      <vt:lpstr>Helpful Incident Categories</vt:lpstr>
      <vt:lpstr>Helpful Incident Categories</vt:lpstr>
      <vt:lpstr>Helpful Incident Categories</vt:lpstr>
      <vt:lpstr>Helpful Incident Categories</vt:lpstr>
      <vt:lpstr>Helpful Incident Categories</vt:lpstr>
      <vt:lpstr>What Would Have Helped Regain Equilibrium</vt:lpstr>
      <vt:lpstr>Wish List Categories</vt:lpstr>
      <vt:lpstr>Wish List Categories</vt:lpstr>
      <vt:lpstr>Wish List Categories</vt:lpstr>
      <vt:lpstr>Wish List Categories</vt:lpstr>
      <vt:lpstr>Wish List Categories</vt:lpstr>
      <vt:lpstr>Wish List Categories</vt:lpstr>
      <vt:lpstr>Wish List Categories</vt:lpstr>
      <vt:lpstr>Doing Well With Change - Processes</vt:lpstr>
      <vt:lpstr>Implications for Counselling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Well With Change</dc:title>
  <dc:creator>D. Jacklin</dc:creator>
  <cp:lastModifiedBy>Bill Borgen</cp:lastModifiedBy>
  <cp:revision>53</cp:revision>
  <dcterms:created xsi:type="dcterms:W3CDTF">2013-05-10T17:40:52Z</dcterms:created>
  <dcterms:modified xsi:type="dcterms:W3CDTF">2013-05-15T21:17:48Z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